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19" r:id="rId3"/>
    <p:sldId id="263" r:id="rId4"/>
    <p:sldId id="265" r:id="rId5"/>
    <p:sldId id="266" r:id="rId6"/>
    <p:sldId id="258" r:id="rId7"/>
    <p:sldId id="259" r:id="rId8"/>
    <p:sldId id="260" r:id="rId9"/>
    <p:sldId id="261" r:id="rId10"/>
    <p:sldId id="262" r:id="rId11"/>
    <p:sldId id="268" r:id="rId12"/>
    <p:sldId id="269" r:id="rId13"/>
    <p:sldId id="280" r:id="rId14"/>
    <p:sldId id="271" r:id="rId15"/>
    <p:sldId id="279" r:id="rId16"/>
    <p:sldId id="273" r:id="rId17"/>
    <p:sldId id="275" r:id="rId18"/>
    <p:sldId id="276" r:id="rId19"/>
    <p:sldId id="277" r:id="rId20"/>
    <p:sldId id="278" r:id="rId21"/>
    <p:sldId id="320" r:id="rId22"/>
    <p:sldId id="321" r:id="rId23"/>
    <p:sldId id="322" r:id="rId24"/>
    <p:sldId id="323" r:id="rId25"/>
    <p:sldId id="371" r:id="rId26"/>
    <p:sldId id="324" r:id="rId27"/>
    <p:sldId id="325" r:id="rId28"/>
    <p:sldId id="340" r:id="rId29"/>
    <p:sldId id="343" r:id="rId30"/>
    <p:sldId id="341" r:id="rId31"/>
    <p:sldId id="344" r:id="rId32"/>
    <p:sldId id="345" r:id="rId33"/>
    <p:sldId id="346" r:id="rId34"/>
    <p:sldId id="347" r:id="rId35"/>
    <p:sldId id="348" r:id="rId36"/>
    <p:sldId id="349" r:id="rId37"/>
    <p:sldId id="350" r:id="rId38"/>
    <p:sldId id="351" r:id="rId39"/>
    <p:sldId id="352" r:id="rId40"/>
    <p:sldId id="353" r:id="rId41"/>
    <p:sldId id="354" r:id="rId42"/>
    <p:sldId id="326" r:id="rId43"/>
    <p:sldId id="327" r:id="rId44"/>
    <p:sldId id="328" r:id="rId45"/>
    <p:sldId id="329" r:id="rId46"/>
    <p:sldId id="355" r:id="rId47"/>
    <p:sldId id="330" r:id="rId48"/>
    <p:sldId id="365" r:id="rId49"/>
    <p:sldId id="356" r:id="rId50"/>
    <p:sldId id="370" r:id="rId51"/>
    <p:sldId id="331" r:id="rId52"/>
    <p:sldId id="372" r:id="rId53"/>
    <p:sldId id="373" r:id="rId54"/>
    <p:sldId id="332" r:id="rId55"/>
    <p:sldId id="366" r:id="rId56"/>
    <p:sldId id="374" r:id="rId57"/>
    <p:sldId id="375" r:id="rId58"/>
    <p:sldId id="376" r:id="rId59"/>
    <p:sldId id="377" r:id="rId60"/>
    <p:sldId id="368" r:id="rId61"/>
    <p:sldId id="378" r:id="rId62"/>
    <p:sldId id="369" r:id="rId63"/>
    <p:sldId id="281" r:id="rId64"/>
    <p:sldId id="357" r:id="rId65"/>
    <p:sldId id="358" r:id="rId66"/>
    <p:sldId id="359" r:id="rId67"/>
    <p:sldId id="360" r:id="rId68"/>
    <p:sldId id="363" r:id="rId69"/>
    <p:sldId id="364" r:id="rId70"/>
    <p:sldId id="336" r:id="rId71"/>
    <p:sldId id="337" r:id="rId72"/>
    <p:sldId id="338" r:id="rId73"/>
    <p:sldId id="33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A520"/>
    <a:srgbClr val="D2AF00"/>
    <a:srgbClr val="0099FF"/>
    <a:srgbClr val="14AABE"/>
    <a:srgbClr val="A9A9A9"/>
    <a:srgbClr val="211F22"/>
    <a:srgbClr val="6C5A00"/>
    <a:srgbClr val="FFD700"/>
    <a:srgbClr val="E30000"/>
    <a:srgbClr val="F4E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6410" autoAdjust="0"/>
  </p:normalViewPr>
  <p:slideViewPr>
    <p:cSldViewPr snapToGrid="0">
      <p:cViewPr varScale="1">
        <p:scale>
          <a:sx n="64" d="100"/>
          <a:sy n="64" d="100"/>
        </p:scale>
        <p:origin x="1164" y="78"/>
      </p:cViewPr>
      <p:guideLst/>
    </p:cSldViewPr>
  </p:slideViewPr>
  <p:outlineViewPr>
    <p:cViewPr>
      <p:scale>
        <a:sx n="33" d="100"/>
        <a:sy n="33" d="100"/>
      </p:scale>
      <p:origin x="0" y="-801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7" d="100"/>
          <a:sy n="47" d="100"/>
        </p:scale>
        <p:origin x="2719"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783BE-86E3-4124-B40E-E0D9C3D52D16}" type="datetimeFigureOut">
              <a:rPr lang="en-SG" smtClean="0"/>
              <a:t>13/8/2019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B5E3B-3FE4-47AA-874D-434131EBE864}" type="slidenum">
              <a:rPr lang="en-SG" smtClean="0"/>
              <a:t>‹#›</a:t>
            </a:fld>
            <a:endParaRPr lang="en-SG"/>
          </a:p>
        </p:txBody>
      </p:sp>
    </p:spTree>
    <p:extLst>
      <p:ext uri="{BB962C8B-B14F-4D97-AF65-F5344CB8AC3E}">
        <p14:creationId xmlns:p14="http://schemas.microsoft.com/office/powerpoint/2010/main" val="34388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78C78A9-EAE2-46C2-A0A3-AC987FD1E64E}" type="slidenum">
              <a:rPr lang="en-SG" smtClean="0"/>
              <a:t>2</a:t>
            </a:fld>
            <a:endParaRPr lang="en-SG"/>
          </a:p>
        </p:txBody>
      </p:sp>
    </p:spTree>
    <p:extLst>
      <p:ext uri="{BB962C8B-B14F-4D97-AF65-F5344CB8AC3E}">
        <p14:creationId xmlns:p14="http://schemas.microsoft.com/office/powerpoint/2010/main" val="96874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B2B5E3B-3FE4-47AA-874D-434131EBE864}" type="slidenum">
              <a:rPr lang="en-SG" smtClean="0"/>
              <a:t>59</a:t>
            </a:fld>
            <a:endParaRPr lang="en-SG"/>
          </a:p>
        </p:txBody>
      </p:sp>
    </p:spTree>
    <p:extLst>
      <p:ext uri="{BB962C8B-B14F-4D97-AF65-F5344CB8AC3E}">
        <p14:creationId xmlns:p14="http://schemas.microsoft.com/office/powerpoint/2010/main" val="406203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19</a:t>
            </a:fld>
            <a:endParaRPr lang="en-SG"/>
          </a:p>
        </p:txBody>
      </p:sp>
    </p:spTree>
    <p:extLst>
      <p:ext uri="{BB962C8B-B14F-4D97-AF65-F5344CB8AC3E}">
        <p14:creationId xmlns:p14="http://schemas.microsoft.com/office/powerpoint/2010/main" val="234361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20</a:t>
            </a:fld>
            <a:endParaRPr lang="en-SG"/>
          </a:p>
        </p:txBody>
      </p:sp>
    </p:spTree>
    <p:extLst>
      <p:ext uri="{BB962C8B-B14F-4D97-AF65-F5344CB8AC3E}">
        <p14:creationId xmlns:p14="http://schemas.microsoft.com/office/powerpoint/2010/main" val="147799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21</a:t>
            </a:fld>
            <a:endParaRPr lang="en-SG"/>
          </a:p>
        </p:txBody>
      </p:sp>
    </p:spTree>
    <p:extLst>
      <p:ext uri="{BB962C8B-B14F-4D97-AF65-F5344CB8AC3E}">
        <p14:creationId xmlns:p14="http://schemas.microsoft.com/office/powerpoint/2010/main" val="306572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22</a:t>
            </a:fld>
            <a:endParaRPr lang="en-SG"/>
          </a:p>
        </p:txBody>
      </p:sp>
    </p:spTree>
    <p:extLst>
      <p:ext uri="{BB962C8B-B14F-4D97-AF65-F5344CB8AC3E}">
        <p14:creationId xmlns:p14="http://schemas.microsoft.com/office/powerpoint/2010/main" val="237231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23</a:t>
            </a:fld>
            <a:endParaRPr lang="en-SG"/>
          </a:p>
        </p:txBody>
      </p:sp>
    </p:spTree>
    <p:extLst>
      <p:ext uri="{BB962C8B-B14F-4D97-AF65-F5344CB8AC3E}">
        <p14:creationId xmlns:p14="http://schemas.microsoft.com/office/powerpoint/2010/main" val="165337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24</a:t>
            </a:fld>
            <a:endParaRPr lang="en-SG"/>
          </a:p>
        </p:txBody>
      </p:sp>
    </p:spTree>
    <p:extLst>
      <p:ext uri="{BB962C8B-B14F-4D97-AF65-F5344CB8AC3E}">
        <p14:creationId xmlns:p14="http://schemas.microsoft.com/office/powerpoint/2010/main" val="53502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25</a:t>
            </a:fld>
            <a:endParaRPr lang="en-SG"/>
          </a:p>
        </p:txBody>
      </p:sp>
    </p:spTree>
    <p:extLst>
      <p:ext uri="{BB962C8B-B14F-4D97-AF65-F5344CB8AC3E}">
        <p14:creationId xmlns:p14="http://schemas.microsoft.com/office/powerpoint/2010/main" val="278278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Image generation can be conditional on a class label, if available, allowing the targeted generated of images of a given type. This means that when the trained generator model is used as a standalone model to generate images in the domain, images of a given type, or class label, can be generated</a:t>
            </a:r>
            <a:endParaRPr lang="en-SG" dirty="0"/>
          </a:p>
        </p:txBody>
      </p:sp>
      <p:sp>
        <p:nvSpPr>
          <p:cNvPr id="4" name="Slide Number Placeholder 3"/>
          <p:cNvSpPr>
            <a:spLocks noGrp="1"/>
          </p:cNvSpPr>
          <p:nvPr>
            <p:ph type="sldNum" sz="quarter" idx="5"/>
          </p:nvPr>
        </p:nvSpPr>
        <p:spPr/>
        <p:txBody>
          <a:bodyPr/>
          <a:lstStyle/>
          <a:p>
            <a:fld id="{CB2B5E3B-3FE4-47AA-874D-434131EBE864}" type="slidenum">
              <a:rPr lang="en-SG" smtClean="0"/>
              <a:t>50</a:t>
            </a:fld>
            <a:endParaRPr lang="en-SG"/>
          </a:p>
        </p:txBody>
      </p:sp>
    </p:spTree>
    <p:extLst>
      <p:ext uri="{BB962C8B-B14F-4D97-AF65-F5344CB8AC3E}">
        <p14:creationId xmlns:p14="http://schemas.microsoft.com/office/powerpoint/2010/main" val="107974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F366-D809-4817-9CCF-6A87124A0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A720DDC-52AF-4B64-AD93-51C839E676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C33520E-03A9-4495-9360-C07AEFAF7E63}"/>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A6EBC8DD-DC06-4078-B1FF-A345E90283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D7EC2B-D4A3-46C6-9441-48BF78144CE6}"/>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855707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3B53-4191-4D19-AFF1-363C9094295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C4633BB-27DC-4D73-9B17-ED85659B8E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E05492E-4D2C-457D-A1F5-C3C1200793E7}"/>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CE6E11C0-A0F2-49A0-B9F2-A2804807D5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4A4998-C076-4A7E-9242-92ADCD5550E3}"/>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15596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8A753E-4DD9-4165-91FD-4AC3A3A200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B31F84D-C5C5-4CA5-AD7A-B6E3D2AAA5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855A15D-6C76-48DC-A0DA-99262CD44442}"/>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FAC17D6F-2550-4BB6-9288-63BB1C86AE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967A73F-E0CC-4A3D-A7FA-B0C3B2CA3686}"/>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40914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FDA8-C52E-413B-96FE-A2E7B1C5BC3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DDB1E01-4A16-4E11-A396-F012F6B50B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B1A53-B07B-4112-9F6E-8F034EBF9AE8}"/>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EFD30FB8-9230-46F0-B3AD-75C28E89AD9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6B0793-A590-4E6D-BAA9-FAD316AFE048}"/>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60192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B62A-16F9-4FC2-804F-8ABD933CD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9E754F6-72AB-4084-BDBF-03BF0236A5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57D9A-F76C-4B74-9990-E5E458642FF4}"/>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E365A355-B235-40C0-93D7-68DA55E5DEA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15699A-03A8-4DC9-98D0-1B2B007860A2}"/>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7742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2AE1-D60D-4199-87A6-C31888FEAE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C80F2E8-A0D6-4757-BD41-517EA6464E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6A64DF80-55DC-4923-ABA8-B8DA43E00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823223C-FC5F-41B8-9F64-4103A7F2E897}"/>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6" name="Footer Placeholder 5">
            <a:extLst>
              <a:ext uri="{FF2B5EF4-FFF2-40B4-BE49-F238E27FC236}">
                <a16:creationId xmlns:a16="http://schemas.microsoft.com/office/drawing/2014/main" id="{7A3867B6-9117-4AD8-9E9E-F2F4FFC87D3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22A780-8DCC-4386-BDED-868E43758FCB}"/>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334719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AAE-258C-4798-BC93-22A81B6311D3}"/>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4D0C275-3F19-4A63-B0B8-898DE4E1E4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3FEDAB-C548-467B-8792-8EB038C9F1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642A97D-0445-4C7E-B8F0-0C95A3EA8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3DC88A-F109-43B3-A455-B34C8C8949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AD27665-8D1C-4AD8-BB68-727B7068312D}"/>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8" name="Footer Placeholder 7">
            <a:extLst>
              <a:ext uri="{FF2B5EF4-FFF2-40B4-BE49-F238E27FC236}">
                <a16:creationId xmlns:a16="http://schemas.microsoft.com/office/drawing/2014/main" id="{00C67A53-D4F2-4DF2-A96D-CD6741ABFEF9}"/>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C204A86-004D-4C09-80D5-E970802E96E9}"/>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304622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37EA-8E7F-4F7C-ACA6-3D43A6D2F543}"/>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5400E96-C1FF-4BFF-80C6-CE77FBDEDFF3}"/>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4" name="Footer Placeholder 3">
            <a:extLst>
              <a:ext uri="{FF2B5EF4-FFF2-40B4-BE49-F238E27FC236}">
                <a16:creationId xmlns:a16="http://schemas.microsoft.com/office/drawing/2014/main" id="{B9CDBBF6-6B4F-4A25-8A12-A86A5787CA0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8A933B-F943-446A-B584-80D8531B68D5}"/>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99838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889A4-A7B3-4E42-9A0E-1BD604487320}"/>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3" name="Footer Placeholder 2">
            <a:extLst>
              <a:ext uri="{FF2B5EF4-FFF2-40B4-BE49-F238E27FC236}">
                <a16:creationId xmlns:a16="http://schemas.microsoft.com/office/drawing/2014/main" id="{4294EE7D-88D6-468E-8ABE-F49D67EB998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940FA59E-859A-4C04-A619-B119FCD41880}"/>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37843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F54-2DEE-481F-97F9-41D253359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F5610A-737E-459C-AE2D-486C189C0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AC7F59A-93F1-4994-A9D9-AECB81140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54C2A-CDF4-4437-9F2C-EF2CEF52398B}"/>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6" name="Footer Placeholder 5">
            <a:extLst>
              <a:ext uri="{FF2B5EF4-FFF2-40B4-BE49-F238E27FC236}">
                <a16:creationId xmlns:a16="http://schemas.microsoft.com/office/drawing/2014/main" id="{D85E8752-F037-4892-B6DB-A3242CF70C1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5504DA2-56EB-4F48-A47C-EC5C010F009E}"/>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43378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E807-4E60-47D2-8E10-0FF45031D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3D3B2D4-DFF4-454E-A39F-05B1FD4E49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57191C3-B4D0-4652-A153-8969E51AA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3BCEB-60FE-42D0-955D-3B6289AB220F}"/>
              </a:ext>
            </a:extLst>
          </p:cNvPr>
          <p:cNvSpPr>
            <a:spLocks noGrp="1"/>
          </p:cNvSpPr>
          <p:nvPr>
            <p:ph type="dt" sz="half" idx="10"/>
          </p:nvPr>
        </p:nvSpPr>
        <p:spPr/>
        <p:txBody>
          <a:bodyPr/>
          <a:lstStyle/>
          <a:p>
            <a:fld id="{E4390563-BF19-47D5-8529-A3EBE6B1345D}" type="datetimeFigureOut">
              <a:rPr lang="en-SG" smtClean="0"/>
              <a:t>13/8/2019</a:t>
            </a:fld>
            <a:endParaRPr lang="en-SG"/>
          </a:p>
        </p:txBody>
      </p:sp>
      <p:sp>
        <p:nvSpPr>
          <p:cNvPr id="6" name="Footer Placeholder 5">
            <a:extLst>
              <a:ext uri="{FF2B5EF4-FFF2-40B4-BE49-F238E27FC236}">
                <a16:creationId xmlns:a16="http://schemas.microsoft.com/office/drawing/2014/main" id="{974840DF-874A-44F4-865E-F63FF541D05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71EE4A3-5205-43CC-A72E-1B75312A0668}"/>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29658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35DC4-7291-430B-AB4A-0413733B3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42C9FC8-491B-4C34-8E75-831B821159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F1C000-77C7-4FBD-8D63-B4E2C4B78B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90563-BF19-47D5-8529-A3EBE6B1345D}" type="datetimeFigureOut">
              <a:rPr lang="en-SG" smtClean="0"/>
              <a:t>13/8/2019</a:t>
            </a:fld>
            <a:endParaRPr lang="en-SG"/>
          </a:p>
        </p:txBody>
      </p:sp>
      <p:sp>
        <p:nvSpPr>
          <p:cNvPr id="5" name="Footer Placeholder 4">
            <a:extLst>
              <a:ext uri="{FF2B5EF4-FFF2-40B4-BE49-F238E27FC236}">
                <a16:creationId xmlns:a16="http://schemas.microsoft.com/office/drawing/2014/main" id="{AEBE8DDC-E130-4D6E-BD26-D21F65AD77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81F99CB-8FBA-48BB-8F5E-557C672AA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5A8CA-C8EB-4CA3-ACE0-40E40324F752}" type="slidenum">
              <a:rPr lang="en-SG" smtClean="0"/>
              <a:t>‹#›</a:t>
            </a:fld>
            <a:endParaRPr lang="en-SG"/>
          </a:p>
        </p:txBody>
      </p:sp>
    </p:spTree>
    <p:extLst>
      <p:ext uri="{BB962C8B-B14F-4D97-AF65-F5344CB8AC3E}">
        <p14:creationId xmlns:p14="http://schemas.microsoft.com/office/powerpoint/2010/main" val="219691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sv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2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9.gif"/><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svg"/><Relationship Id="rId10" Type="http://schemas.openxmlformats.org/officeDocument/2006/relationships/image" Target="../media/image27.png"/><Relationship Id="rId4" Type="http://schemas.openxmlformats.org/officeDocument/2006/relationships/image" Target="../media/image39.png"/><Relationship Id="rId9" Type="http://schemas.openxmlformats.org/officeDocument/2006/relationships/image" Target="../media/image44.sv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9.png"/><Relationship Id="rId4" Type="http://schemas.openxmlformats.org/officeDocument/2006/relationships/image" Target="../media/image39.png"/><Relationship Id="rId9" Type="http://schemas.openxmlformats.org/officeDocument/2006/relationships/image" Target="../media/image44.svg"/></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4.sv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2.png"/><Relationship Id="rId5" Type="http://schemas.openxmlformats.org/officeDocument/2006/relationships/image" Target="../media/image40.svg"/><Relationship Id="rId10" Type="http://schemas.openxmlformats.org/officeDocument/2006/relationships/image" Target="../media/image51.png"/><Relationship Id="rId4" Type="http://schemas.openxmlformats.org/officeDocument/2006/relationships/image" Target="../media/image39.png"/><Relationship Id="rId9" Type="http://schemas.openxmlformats.org/officeDocument/2006/relationships/image" Target="../media/image44.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53.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6.png"/><Relationship Id="rId5" Type="http://schemas.openxmlformats.org/officeDocument/2006/relationships/image" Target="../media/image40.svg"/><Relationship Id="rId10" Type="http://schemas.openxmlformats.org/officeDocument/2006/relationships/image" Target="../media/image55.png"/><Relationship Id="rId4" Type="http://schemas.openxmlformats.org/officeDocument/2006/relationships/image" Target="../media/image39.png"/><Relationship Id="rId9" Type="http://schemas.openxmlformats.org/officeDocument/2006/relationships/image" Target="../media/image44.sv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8.png"/><Relationship Id="rId5" Type="http://schemas.openxmlformats.org/officeDocument/2006/relationships/image" Target="../media/image40.sv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44.svg"/></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44.svg"/></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61.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61.png"/><Relationship Id="rId4" Type="http://schemas.openxmlformats.org/officeDocument/2006/relationships/image" Target="../media/image39.png"/><Relationship Id="rId9" Type="http://schemas.openxmlformats.org/officeDocument/2006/relationships/image" Target="../media/image44.svg"/></Relationships>
</file>

<file path=ppt/slides/_rels/slide6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62.png"/><Relationship Id="rId4" Type="http://schemas.openxmlformats.org/officeDocument/2006/relationships/image" Target="../media/image39.png"/><Relationship Id="rId9" Type="http://schemas.openxmlformats.org/officeDocument/2006/relationships/image" Target="../media/image44.sv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BBCC-3988-4886-B8CD-D6030A82E58E}"/>
              </a:ext>
            </a:extLst>
          </p:cNvPr>
          <p:cNvSpPr>
            <a:spLocks noGrp="1"/>
          </p:cNvSpPr>
          <p:nvPr>
            <p:ph type="ctrTitle"/>
          </p:nvPr>
        </p:nvSpPr>
        <p:spPr>
          <a:xfrm>
            <a:off x="4951141" y="1339915"/>
            <a:ext cx="5162677" cy="1604344"/>
          </a:xfrm>
        </p:spPr>
        <p:txBody>
          <a:bodyPr>
            <a:noAutofit/>
          </a:bodyPr>
          <a:lstStyle/>
          <a:p>
            <a:pPr lvl="0" algn="l">
              <a:spcBef>
                <a:spcPts val="0"/>
              </a:spcBef>
            </a:pPr>
            <a:r>
              <a:rPr lang="en-US" sz="3600" dirty="0">
                <a:solidFill>
                  <a:schemeClr val="dk1"/>
                </a:solidFill>
                <a:latin typeface="Bodoni MT" panose="02070603080606020203" pitchFamily="18" charset="0"/>
                <a:ea typeface="Rockwell"/>
                <a:cs typeface="Rockwell"/>
                <a:sym typeface="Rockwell"/>
              </a:rPr>
              <a:t>Depression Detection with Speech Analysis (Mobile App)</a:t>
            </a:r>
            <a:endParaRPr lang="en-US" sz="3600" dirty="0">
              <a:latin typeface="Bodoni MT" panose="02070603080606020203" pitchFamily="18" charset="0"/>
            </a:endParaRPr>
          </a:p>
        </p:txBody>
      </p:sp>
      <p:pic>
        <p:nvPicPr>
          <p:cNvPr id="1026" name="Picture 2" descr="body of water under dark clouds">
            <a:extLst>
              <a:ext uri="{FF2B5EF4-FFF2-40B4-BE49-F238E27FC236}">
                <a16:creationId xmlns:a16="http://schemas.microsoft.com/office/drawing/2014/main" id="{30530BE9-C071-4FF4-91E1-3E810FAA78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241"/>
          <a:stretch/>
        </p:blipFill>
        <p:spPr bwMode="auto">
          <a:xfrm>
            <a:off x="0" y="0"/>
            <a:ext cx="432098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112FF4-D177-40EF-A4A0-184E62E2D27E}"/>
              </a:ext>
            </a:extLst>
          </p:cNvPr>
          <p:cNvSpPr/>
          <p:nvPr/>
        </p:nvSpPr>
        <p:spPr>
          <a:xfrm>
            <a:off x="4951142" y="1003610"/>
            <a:ext cx="75732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itle 1">
            <a:extLst>
              <a:ext uri="{FF2B5EF4-FFF2-40B4-BE49-F238E27FC236}">
                <a16:creationId xmlns:a16="http://schemas.microsoft.com/office/drawing/2014/main" id="{D4C546F3-6907-4975-9BF9-3689386D05E8}"/>
              </a:ext>
            </a:extLst>
          </p:cNvPr>
          <p:cNvSpPr txBox="1">
            <a:spLocks/>
          </p:cNvSpPr>
          <p:nvPr/>
        </p:nvSpPr>
        <p:spPr>
          <a:xfrm>
            <a:off x="4951141" y="3096009"/>
            <a:ext cx="5811798" cy="13699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1800" dirty="0">
                <a:solidFill>
                  <a:schemeClr val="dk1"/>
                </a:solidFill>
                <a:latin typeface="Bodoni MT" panose="02070603080606020203" pitchFamily="18" charset="0"/>
                <a:sym typeface="Rockwell"/>
              </a:rPr>
              <a:t>Tan Hong Ray | Kellie Sim</a:t>
            </a:r>
          </a:p>
          <a:p>
            <a:pPr algn="l">
              <a:spcBef>
                <a:spcPts val="0"/>
              </a:spcBef>
            </a:pPr>
            <a:r>
              <a:rPr lang="en-US" sz="1800" dirty="0">
                <a:solidFill>
                  <a:schemeClr val="dk1"/>
                </a:solidFill>
                <a:latin typeface="Bodoni MT" panose="02070603080606020203" pitchFamily="18" charset="0"/>
                <a:sym typeface="Rockwell"/>
              </a:rPr>
              <a:t>PS06</a:t>
            </a:r>
          </a:p>
          <a:p>
            <a:pPr algn="l">
              <a:spcBef>
                <a:spcPts val="0"/>
              </a:spcBef>
            </a:pPr>
            <a:r>
              <a:rPr lang="en-US" sz="1800" dirty="0">
                <a:solidFill>
                  <a:schemeClr val="dk1"/>
                </a:solidFill>
                <a:latin typeface="Bodoni MT" panose="02070603080606020203" pitchFamily="18" charset="0"/>
                <a:sym typeface="Rockwell"/>
              </a:rPr>
              <a:t>Diploma in Engineering Science</a:t>
            </a:r>
          </a:p>
          <a:p>
            <a:pPr algn="l">
              <a:spcBef>
                <a:spcPts val="0"/>
              </a:spcBef>
            </a:pPr>
            <a:r>
              <a:rPr lang="en-US" sz="1800" dirty="0">
                <a:solidFill>
                  <a:schemeClr val="dk1"/>
                </a:solidFill>
                <a:latin typeface="Bodoni MT" panose="02070603080606020203" pitchFamily="18" charset="0"/>
                <a:sym typeface="Rockwell"/>
              </a:rPr>
              <a:t>Product Design and Development (ESFYP)</a:t>
            </a:r>
          </a:p>
          <a:p>
            <a:pPr algn="l">
              <a:spcBef>
                <a:spcPts val="0"/>
              </a:spcBef>
            </a:pPr>
            <a:r>
              <a:rPr lang="en-US" sz="1800" dirty="0">
                <a:solidFill>
                  <a:schemeClr val="dk1"/>
                </a:solidFill>
                <a:latin typeface="Bodoni MT" panose="02070603080606020203" pitchFamily="18" charset="0"/>
                <a:sym typeface="Rockwell"/>
              </a:rPr>
              <a:t>Supervisors: Dr Harry Nguyen and Dr Pham The Hanh</a:t>
            </a:r>
          </a:p>
        </p:txBody>
      </p:sp>
      <p:sp>
        <p:nvSpPr>
          <p:cNvPr id="8" name="Rectangle 7">
            <a:extLst>
              <a:ext uri="{FF2B5EF4-FFF2-40B4-BE49-F238E27FC236}">
                <a16:creationId xmlns:a16="http://schemas.microsoft.com/office/drawing/2014/main" id="{084B5043-05E5-433E-8185-0BD8E28C72C4}"/>
              </a:ext>
            </a:extLst>
          </p:cNvPr>
          <p:cNvSpPr/>
          <p:nvPr/>
        </p:nvSpPr>
        <p:spPr>
          <a:xfrm>
            <a:off x="4977269" y="4617667"/>
            <a:ext cx="75732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15345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a:t>
            </a:r>
            <a:r>
              <a:rPr lang="en-US" sz="3600" dirty="0">
                <a:solidFill>
                  <a:srgbClr val="FF0000"/>
                </a:solidFill>
                <a:latin typeface="Arial Nova Cond Light" panose="020B0306020202020204" pitchFamily="34" charset="0"/>
                <a:ea typeface="Yu Mincho" panose="02020400000000000000" pitchFamily="18" charset="-128"/>
              </a:rPr>
              <a:t>94 people</a:t>
            </a:r>
            <a:r>
              <a:rPr lang="en-US" sz="3600" dirty="0">
                <a:solidFill>
                  <a:schemeClr val="bg1">
                    <a:lumMod val="65000"/>
                  </a:schemeClr>
                </a:solidFill>
                <a:latin typeface="Arial Nova Cond Light" panose="020B0306020202020204" pitchFamily="34" charset="0"/>
                <a:ea typeface="Yu Mincho" panose="02020400000000000000" pitchFamily="18" charset="-128"/>
              </a:rPr>
              <a:t> </a:t>
            </a:r>
            <a:r>
              <a:rPr lang="en-US" sz="3600" dirty="0">
                <a:solidFill>
                  <a:srgbClr val="FF0000"/>
                </a:solidFill>
                <a:latin typeface="Arial Nova Cond Light" panose="020B0306020202020204" pitchFamily="34" charset="0"/>
                <a:ea typeface="Yu Mincho" panose="02020400000000000000" pitchFamily="18" charset="-128"/>
              </a:rPr>
              <a:t>aged between 10 and 29 killed themselves last year</a:t>
            </a:r>
            <a:r>
              <a:rPr lang="en-US" sz="3600" dirty="0">
                <a:solidFill>
                  <a:schemeClr val="bg1">
                    <a:lumMod val="65000"/>
                  </a:schemeClr>
                </a:solidFill>
                <a:latin typeface="Arial Nova Cond Light" panose="020B0306020202020204" pitchFamily="34" charset="0"/>
                <a:ea typeface="Yu Mincho" panose="02020400000000000000" pitchFamily="18" charset="-128"/>
              </a:rPr>
              <a:t>, SOS said. Among boys aged between 10 and 19 years old, there were 19 suicides last year – the highest since records began in 1991 and almost </a:t>
            </a:r>
            <a:r>
              <a:rPr lang="en-US" sz="3600" dirty="0">
                <a:solidFill>
                  <a:srgbClr val="FF0000"/>
                </a:solidFill>
                <a:latin typeface="Arial Nova Cond Light" panose="020B0306020202020204" pitchFamily="34" charset="0"/>
                <a:ea typeface="Yu Mincho" panose="02020400000000000000" pitchFamily="18" charset="-128"/>
              </a:rPr>
              <a:t>triple the seven cases recorded in 2017.</a:t>
            </a:r>
          </a:p>
        </p:txBody>
      </p:sp>
    </p:spTree>
    <p:extLst>
      <p:ext uri="{BB962C8B-B14F-4D97-AF65-F5344CB8AC3E}">
        <p14:creationId xmlns:p14="http://schemas.microsoft.com/office/powerpoint/2010/main" val="2604385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8641BC-3C48-4EEA-894A-1376D63168AC}"/>
              </a:ext>
            </a:extLst>
          </p:cNvPr>
          <p:cNvSpPr/>
          <p:nvPr/>
        </p:nvSpPr>
        <p:spPr>
          <a:xfrm>
            <a:off x="1685925" y="2847081"/>
            <a:ext cx="4296592" cy="1077218"/>
          </a:xfrm>
          <a:prstGeom prst="rect">
            <a:avLst/>
          </a:prstGeom>
        </p:spPr>
        <p:txBody>
          <a:bodyPr wrap="square">
            <a:spAutoFit/>
          </a:bodyPr>
          <a:lstStyle/>
          <a:p>
            <a:r>
              <a:rPr lang="en-US" sz="3200" dirty="0">
                <a:solidFill>
                  <a:schemeClr val="dk1"/>
                </a:solidFill>
                <a:latin typeface="Bodoni MT" panose="02070603080606020203" pitchFamily="18" charset="0"/>
                <a:ea typeface="Rockwell"/>
                <a:cs typeface="Rockwell"/>
                <a:sym typeface="Rockwell"/>
              </a:rPr>
              <a:t>Depression Detection with Speech Analysis</a:t>
            </a:r>
            <a:endParaRPr lang="en-SG" sz="3200" dirty="0"/>
          </a:p>
        </p:txBody>
      </p:sp>
      <p:sp>
        <p:nvSpPr>
          <p:cNvPr id="5" name="Rectangle 4">
            <a:extLst>
              <a:ext uri="{FF2B5EF4-FFF2-40B4-BE49-F238E27FC236}">
                <a16:creationId xmlns:a16="http://schemas.microsoft.com/office/drawing/2014/main" id="{EF1A1FC6-CEC5-4513-A9F1-8EDC3C4EC774}"/>
              </a:ext>
            </a:extLst>
          </p:cNvPr>
          <p:cNvSpPr/>
          <p:nvPr/>
        </p:nvSpPr>
        <p:spPr>
          <a:xfrm>
            <a:off x="1523999" y="2705099"/>
            <a:ext cx="3881438"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0B767B0-F1F0-4348-800C-8CF839E7BC50}"/>
              </a:ext>
            </a:extLst>
          </p:cNvPr>
          <p:cNvSpPr>
            <a:spLocks noGrp="1"/>
          </p:cNvSpPr>
          <p:nvPr>
            <p:ph type="title"/>
          </p:nvPr>
        </p:nvSpPr>
        <p:spPr>
          <a:xfrm>
            <a:off x="1869251" y="2978546"/>
            <a:ext cx="3567113" cy="900907"/>
          </a:xfrm>
        </p:spPr>
        <p:txBody>
          <a:bodyPr>
            <a:normAutofit/>
          </a:bodyPr>
          <a:lstStyle/>
          <a:p>
            <a:r>
              <a:rPr lang="en-SG" sz="4800" dirty="0">
                <a:latin typeface="Bodoni MT" panose="02070603080606020203" pitchFamily="18" charset="0"/>
              </a:rPr>
              <a:t>Our Solution</a:t>
            </a:r>
          </a:p>
        </p:txBody>
      </p:sp>
      <p:sp>
        <p:nvSpPr>
          <p:cNvPr id="3" name="Rectangle 2">
            <a:extLst>
              <a:ext uri="{FF2B5EF4-FFF2-40B4-BE49-F238E27FC236}">
                <a16:creationId xmlns:a16="http://schemas.microsoft.com/office/drawing/2014/main" id="{6EAA49E3-1816-4E8B-83EA-6C41D2F9C8B5}"/>
              </a:ext>
            </a:extLst>
          </p:cNvPr>
          <p:cNvSpPr/>
          <p:nvPr/>
        </p:nvSpPr>
        <p:spPr>
          <a:xfrm>
            <a:off x="5381625" y="2978546"/>
            <a:ext cx="47625" cy="900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4599018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8641BC-3C48-4EEA-894A-1376D63168AC}"/>
              </a:ext>
            </a:extLst>
          </p:cNvPr>
          <p:cNvSpPr/>
          <p:nvPr/>
        </p:nvSpPr>
        <p:spPr>
          <a:xfrm>
            <a:off x="5591175" y="2890390"/>
            <a:ext cx="4296592" cy="1077218"/>
          </a:xfrm>
          <a:prstGeom prst="rect">
            <a:avLst/>
          </a:prstGeom>
        </p:spPr>
        <p:txBody>
          <a:bodyPr wrap="square">
            <a:spAutoFit/>
          </a:bodyPr>
          <a:lstStyle/>
          <a:p>
            <a:r>
              <a:rPr lang="en-US" sz="3200" dirty="0">
                <a:solidFill>
                  <a:schemeClr val="dk1"/>
                </a:solidFill>
                <a:latin typeface="Bodoni MT" panose="02070603080606020203" pitchFamily="18" charset="0"/>
                <a:ea typeface="Rockwell"/>
                <a:cs typeface="Rockwell"/>
                <a:sym typeface="Rockwell"/>
              </a:rPr>
              <a:t>Depression Detection with Speech Analysis</a:t>
            </a:r>
            <a:endParaRPr lang="en-SG" sz="3200" dirty="0"/>
          </a:p>
        </p:txBody>
      </p:sp>
      <p:sp>
        <p:nvSpPr>
          <p:cNvPr id="5" name="Rectangle 4">
            <a:extLst>
              <a:ext uri="{FF2B5EF4-FFF2-40B4-BE49-F238E27FC236}">
                <a16:creationId xmlns:a16="http://schemas.microsoft.com/office/drawing/2014/main" id="{EF1A1FC6-CEC5-4513-A9F1-8EDC3C4EC774}"/>
              </a:ext>
            </a:extLst>
          </p:cNvPr>
          <p:cNvSpPr/>
          <p:nvPr/>
        </p:nvSpPr>
        <p:spPr>
          <a:xfrm>
            <a:off x="1547812" y="2705099"/>
            <a:ext cx="3881438"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0B767B0-F1F0-4348-800C-8CF839E7BC50}"/>
              </a:ext>
            </a:extLst>
          </p:cNvPr>
          <p:cNvSpPr>
            <a:spLocks noGrp="1"/>
          </p:cNvSpPr>
          <p:nvPr>
            <p:ph type="title"/>
          </p:nvPr>
        </p:nvSpPr>
        <p:spPr>
          <a:xfrm>
            <a:off x="1869251" y="2978546"/>
            <a:ext cx="3567113" cy="900907"/>
          </a:xfrm>
        </p:spPr>
        <p:txBody>
          <a:bodyPr>
            <a:normAutofit/>
          </a:bodyPr>
          <a:lstStyle/>
          <a:p>
            <a:r>
              <a:rPr lang="en-SG" sz="4800" dirty="0">
                <a:latin typeface="Bodoni MT" panose="02070603080606020203" pitchFamily="18" charset="0"/>
              </a:rPr>
              <a:t>Our Solution</a:t>
            </a:r>
          </a:p>
        </p:txBody>
      </p:sp>
      <p:sp>
        <p:nvSpPr>
          <p:cNvPr id="3" name="Rectangle 2">
            <a:extLst>
              <a:ext uri="{FF2B5EF4-FFF2-40B4-BE49-F238E27FC236}">
                <a16:creationId xmlns:a16="http://schemas.microsoft.com/office/drawing/2014/main" id="{6EAA49E3-1816-4E8B-83EA-6C41D2F9C8B5}"/>
              </a:ext>
            </a:extLst>
          </p:cNvPr>
          <p:cNvSpPr/>
          <p:nvPr/>
        </p:nvSpPr>
        <p:spPr>
          <a:xfrm>
            <a:off x="5381625" y="2978546"/>
            <a:ext cx="47625" cy="900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1771239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39AEFC-5B2B-4B43-B234-C4F08E930A00}"/>
              </a:ext>
            </a:extLst>
          </p:cNvPr>
          <p:cNvSpPr/>
          <p:nvPr/>
        </p:nvSpPr>
        <p:spPr>
          <a:xfrm>
            <a:off x="756773" y="990124"/>
            <a:ext cx="3705897" cy="646331"/>
          </a:xfrm>
          <a:prstGeom prst="rect">
            <a:avLst/>
          </a:prstGeom>
        </p:spPr>
        <p:txBody>
          <a:bodyPr wrap="square">
            <a:spAutoFit/>
          </a:bodyPr>
          <a:lstStyle/>
          <a:p>
            <a:r>
              <a:rPr lang="en-SG" sz="3600" dirty="0">
                <a:latin typeface="Bodoni MT" panose="02070603080606020203" pitchFamily="18" charset="0"/>
              </a:rPr>
              <a:t>The Application</a:t>
            </a:r>
          </a:p>
        </p:txBody>
      </p:sp>
      <p:sp>
        <p:nvSpPr>
          <p:cNvPr id="6" name="Rectangle 5">
            <a:extLst>
              <a:ext uri="{FF2B5EF4-FFF2-40B4-BE49-F238E27FC236}">
                <a16:creationId xmlns:a16="http://schemas.microsoft.com/office/drawing/2014/main" id="{09699078-6248-46AF-A6A4-7D3FBED3BF60}"/>
              </a:ext>
            </a:extLst>
          </p:cNvPr>
          <p:cNvSpPr/>
          <p:nvPr/>
        </p:nvSpPr>
        <p:spPr>
          <a:xfrm>
            <a:off x="851894" y="821159"/>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24439667-E0BE-4924-87E7-9F115513EA32}"/>
              </a:ext>
            </a:extLst>
          </p:cNvPr>
          <p:cNvSpPr txBox="1"/>
          <p:nvPr/>
        </p:nvSpPr>
        <p:spPr>
          <a:xfrm>
            <a:off x="851888" y="2302197"/>
            <a:ext cx="5857019" cy="1200329"/>
          </a:xfrm>
          <a:prstGeom prst="rect">
            <a:avLst/>
          </a:prstGeom>
          <a:noFill/>
        </p:spPr>
        <p:txBody>
          <a:bodyPr wrap="square" rtlCol="0">
            <a:spAutoFit/>
          </a:bodyPr>
          <a:lstStyle/>
          <a:p>
            <a:r>
              <a:rPr lang="en-US" dirty="0">
                <a:latin typeface="Bodoni MT" panose="02070603080606020203" pitchFamily="18" charset="0"/>
              </a:rPr>
              <a:t>Provide quantitative information that complements existing methods of detecting depression</a:t>
            </a:r>
          </a:p>
          <a:p>
            <a:br>
              <a:rPr lang="en-US" dirty="0"/>
            </a:br>
            <a:endParaRPr lang="en-SG" dirty="0">
              <a:latin typeface="Bodoni MT" panose="02070603080606020203" pitchFamily="18" charset="0"/>
            </a:endParaRPr>
          </a:p>
        </p:txBody>
      </p:sp>
      <p:sp>
        <p:nvSpPr>
          <p:cNvPr id="11" name="TextBox 10">
            <a:extLst>
              <a:ext uri="{FF2B5EF4-FFF2-40B4-BE49-F238E27FC236}">
                <a16:creationId xmlns:a16="http://schemas.microsoft.com/office/drawing/2014/main" id="{35342238-93BF-4578-91D4-7AD8BF199CF9}"/>
              </a:ext>
            </a:extLst>
          </p:cNvPr>
          <p:cNvSpPr txBox="1"/>
          <p:nvPr/>
        </p:nvSpPr>
        <p:spPr>
          <a:xfrm>
            <a:off x="851894" y="2033874"/>
            <a:ext cx="3160643" cy="369332"/>
          </a:xfrm>
          <a:prstGeom prst="rect">
            <a:avLst/>
          </a:prstGeom>
          <a:noFill/>
        </p:spPr>
        <p:txBody>
          <a:bodyPr wrap="square" rtlCol="0">
            <a:spAutoFit/>
          </a:bodyPr>
          <a:lstStyle/>
          <a:p>
            <a:r>
              <a:rPr lang="en-SG" b="1" dirty="0">
                <a:latin typeface="Bodoni MT" panose="02070603080606020203" pitchFamily="18" charset="0"/>
              </a:rPr>
              <a:t>Information</a:t>
            </a:r>
          </a:p>
        </p:txBody>
      </p:sp>
      <p:pic>
        <p:nvPicPr>
          <p:cNvPr id="9" name="Picture 8" descr="A screenshot of a cell phone&#10;&#10;Description automatically generated">
            <a:extLst>
              <a:ext uri="{FF2B5EF4-FFF2-40B4-BE49-F238E27FC236}">
                <a16:creationId xmlns:a16="http://schemas.microsoft.com/office/drawing/2014/main" id="{E5BCCC8B-1B4D-4D75-97E5-475EA8B44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9465" y="1066447"/>
            <a:ext cx="2633024" cy="4725105"/>
          </a:xfrm>
          <a:prstGeom prst="rect">
            <a:avLst/>
          </a:prstGeom>
        </p:spPr>
      </p:pic>
      <p:sp>
        <p:nvSpPr>
          <p:cNvPr id="7" name="TextBox 6">
            <a:extLst>
              <a:ext uri="{FF2B5EF4-FFF2-40B4-BE49-F238E27FC236}">
                <a16:creationId xmlns:a16="http://schemas.microsoft.com/office/drawing/2014/main" id="{3A23735C-53A8-470C-9972-13C1D8DAC8A5}"/>
              </a:ext>
            </a:extLst>
          </p:cNvPr>
          <p:cNvSpPr txBox="1"/>
          <p:nvPr/>
        </p:nvSpPr>
        <p:spPr>
          <a:xfrm>
            <a:off x="851893" y="3059667"/>
            <a:ext cx="3160643" cy="369332"/>
          </a:xfrm>
          <a:prstGeom prst="rect">
            <a:avLst/>
          </a:prstGeom>
          <a:noFill/>
        </p:spPr>
        <p:txBody>
          <a:bodyPr wrap="square" rtlCol="0">
            <a:spAutoFit/>
          </a:bodyPr>
          <a:lstStyle/>
          <a:p>
            <a:r>
              <a:rPr lang="en-SG" b="1" dirty="0">
                <a:latin typeface="Bodoni MT" panose="02070603080606020203" pitchFamily="18" charset="0"/>
              </a:rPr>
              <a:t>Help</a:t>
            </a:r>
          </a:p>
        </p:txBody>
      </p:sp>
      <p:sp>
        <p:nvSpPr>
          <p:cNvPr id="8" name="TextBox 7">
            <a:extLst>
              <a:ext uri="{FF2B5EF4-FFF2-40B4-BE49-F238E27FC236}">
                <a16:creationId xmlns:a16="http://schemas.microsoft.com/office/drawing/2014/main" id="{E42CB19D-590F-4C22-884A-3F53326CA586}"/>
              </a:ext>
            </a:extLst>
          </p:cNvPr>
          <p:cNvSpPr txBox="1"/>
          <p:nvPr/>
        </p:nvSpPr>
        <p:spPr>
          <a:xfrm>
            <a:off x="851885" y="3320961"/>
            <a:ext cx="5857019" cy="923330"/>
          </a:xfrm>
          <a:prstGeom prst="rect">
            <a:avLst/>
          </a:prstGeom>
          <a:noFill/>
        </p:spPr>
        <p:txBody>
          <a:bodyPr wrap="square" rtlCol="0">
            <a:spAutoFit/>
          </a:bodyPr>
          <a:lstStyle/>
          <a:p>
            <a:r>
              <a:rPr lang="en-SG" dirty="0">
                <a:latin typeface="Bodoni MT" panose="02070603080606020203" pitchFamily="18" charset="0"/>
              </a:rPr>
              <a:t>Help people affected by depression on a day to day basis</a:t>
            </a:r>
          </a:p>
          <a:p>
            <a:br>
              <a:rPr lang="en-US" dirty="0"/>
            </a:br>
            <a:endParaRPr lang="en-SG" dirty="0">
              <a:latin typeface="Bodoni MT" panose="02070603080606020203" pitchFamily="18" charset="0"/>
            </a:endParaRPr>
          </a:p>
        </p:txBody>
      </p:sp>
      <p:sp>
        <p:nvSpPr>
          <p:cNvPr id="12" name="TextBox 11">
            <a:extLst>
              <a:ext uri="{FF2B5EF4-FFF2-40B4-BE49-F238E27FC236}">
                <a16:creationId xmlns:a16="http://schemas.microsoft.com/office/drawing/2014/main" id="{52904457-8F3D-46D8-B019-9B43A41B0BF9}"/>
              </a:ext>
            </a:extLst>
          </p:cNvPr>
          <p:cNvSpPr txBox="1"/>
          <p:nvPr/>
        </p:nvSpPr>
        <p:spPr>
          <a:xfrm>
            <a:off x="851892" y="3846881"/>
            <a:ext cx="3160643" cy="369332"/>
          </a:xfrm>
          <a:prstGeom prst="rect">
            <a:avLst/>
          </a:prstGeom>
          <a:noFill/>
        </p:spPr>
        <p:txBody>
          <a:bodyPr wrap="square" rtlCol="0">
            <a:spAutoFit/>
          </a:bodyPr>
          <a:lstStyle/>
          <a:p>
            <a:r>
              <a:rPr lang="en-SG" b="1" dirty="0">
                <a:latin typeface="Bodoni MT" panose="02070603080606020203" pitchFamily="18" charset="0"/>
              </a:rPr>
              <a:t>Reduce</a:t>
            </a:r>
          </a:p>
        </p:txBody>
      </p:sp>
      <p:sp>
        <p:nvSpPr>
          <p:cNvPr id="13" name="TextBox 12">
            <a:extLst>
              <a:ext uri="{FF2B5EF4-FFF2-40B4-BE49-F238E27FC236}">
                <a16:creationId xmlns:a16="http://schemas.microsoft.com/office/drawing/2014/main" id="{8EFC08D4-B20F-4509-AA29-F76384B67364}"/>
              </a:ext>
            </a:extLst>
          </p:cNvPr>
          <p:cNvSpPr txBox="1"/>
          <p:nvPr/>
        </p:nvSpPr>
        <p:spPr>
          <a:xfrm>
            <a:off x="851885" y="4168268"/>
            <a:ext cx="5857019" cy="1200329"/>
          </a:xfrm>
          <a:prstGeom prst="rect">
            <a:avLst/>
          </a:prstGeom>
          <a:noFill/>
        </p:spPr>
        <p:txBody>
          <a:bodyPr wrap="square" rtlCol="0">
            <a:spAutoFit/>
          </a:bodyPr>
          <a:lstStyle/>
          <a:p>
            <a:r>
              <a:rPr lang="en-SG" dirty="0">
                <a:latin typeface="Bodoni MT" panose="02070603080606020203" pitchFamily="18" charset="0"/>
              </a:rPr>
              <a:t>Reduce cost incurred due to prolonged and expensive medical treatments</a:t>
            </a:r>
          </a:p>
          <a:p>
            <a:br>
              <a:rPr lang="en-US" dirty="0"/>
            </a:br>
            <a:endParaRPr lang="en-SG" dirty="0">
              <a:latin typeface="Bodoni MT" panose="02070603080606020203" pitchFamily="18" charset="0"/>
            </a:endParaRPr>
          </a:p>
        </p:txBody>
      </p:sp>
      <p:sp>
        <p:nvSpPr>
          <p:cNvPr id="14" name="TextBox 13">
            <a:extLst>
              <a:ext uri="{FF2B5EF4-FFF2-40B4-BE49-F238E27FC236}">
                <a16:creationId xmlns:a16="http://schemas.microsoft.com/office/drawing/2014/main" id="{4B093371-E4AA-4627-A368-043DEF8C01F1}"/>
              </a:ext>
            </a:extLst>
          </p:cNvPr>
          <p:cNvSpPr txBox="1"/>
          <p:nvPr/>
        </p:nvSpPr>
        <p:spPr>
          <a:xfrm>
            <a:off x="851885" y="5145221"/>
            <a:ext cx="3160643" cy="646331"/>
          </a:xfrm>
          <a:prstGeom prst="rect">
            <a:avLst/>
          </a:prstGeom>
          <a:noFill/>
        </p:spPr>
        <p:txBody>
          <a:bodyPr wrap="square" rtlCol="0">
            <a:spAutoFit/>
          </a:bodyPr>
          <a:lstStyle/>
          <a:p>
            <a:r>
              <a:rPr lang="en-SG" dirty="0">
                <a:latin typeface="Bodoni MT" panose="02070603080606020203" pitchFamily="18" charset="0"/>
              </a:rPr>
              <a:t>Create an easy and accessible way to detect depression</a:t>
            </a:r>
          </a:p>
        </p:txBody>
      </p:sp>
      <p:sp>
        <p:nvSpPr>
          <p:cNvPr id="15" name="TextBox 14">
            <a:extLst>
              <a:ext uri="{FF2B5EF4-FFF2-40B4-BE49-F238E27FC236}">
                <a16:creationId xmlns:a16="http://schemas.microsoft.com/office/drawing/2014/main" id="{8C52E8B7-AE01-49D3-9338-9D5049671FD2}"/>
              </a:ext>
            </a:extLst>
          </p:cNvPr>
          <p:cNvSpPr txBox="1"/>
          <p:nvPr/>
        </p:nvSpPr>
        <p:spPr>
          <a:xfrm>
            <a:off x="851892" y="4877882"/>
            <a:ext cx="3160643" cy="369332"/>
          </a:xfrm>
          <a:prstGeom prst="rect">
            <a:avLst/>
          </a:prstGeom>
          <a:noFill/>
        </p:spPr>
        <p:txBody>
          <a:bodyPr wrap="square" rtlCol="0">
            <a:spAutoFit/>
          </a:bodyPr>
          <a:lstStyle/>
          <a:p>
            <a:r>
              <a:rPr lang="en-SG" b="1" dirty="0">
                <a:latin typeface="Bodoni MT" panose="02070603080606020203" pitchFamily="18" charset="0"/>
              </a:rPr>
              <a:t>Create</a:t>
            </a:r>
          </a:p>
        </p:txBody>
      </p:sp>
    </p:spTree>
    <p:extLst>
      <p:ext uri="{BB962C8B-B14F-4D97-AF65-F5344CB8AC3E}">
        <p14:creationId xmlns:p14="http://schemas.microsoft.com/office/powerpoint/2010/main" val="337233519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7B864-8CAC-4C2E-867C-31C1FD74B17E}"/>
              </a:ext>
            </a:extLst>
          </p:cNvPr>
          <p:cNvPicPr>
            <a:picLocks noChangeAspect="1"/>
          </p:cNvPicPr>
          <p:nvPr/>
        </p:nvPicPr>
        <p:blipFill rotWithShape="1">
          <a:blip r:embed="rId2"/>
          <a:srcRect l="21684" t="30867" r="69805" b="53722"/>
          <a:stretch/>
        </p:blipFill>
        <p:spPr>
          <a:xfrm>
            <a:off x="6729446" y="1760369"/>
            <a:ext cx="1767219" cy="1799999"/>
          </a:xfrm>
          <a:prstGeom prst="rect">
            <a:avLst/>
          </a:prstGeom>
        </p:spPr>
      </p:pic>
      <p:pic>
        <p:nvPicPr>
          <p:cNvPr id="5" name="Picture 4">
            <a:extLst>
              <a:ext uri="{FF2B5EF4-FFF2-40B4-BE49-F238E27FC236}">
                <a16:creationId xmlns:a16="http://schemas.microsoft.com/office/drawing/2014/main" id="{F1B6369C-0AFF-45A1-B73B-2C0F46B77F0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3520353"/>
            <a:ext cx="1767222" cy="1800000"/>
          </a:xfrm>
          <a:prstGeom prst="rect">
            <a:avLst/>
          </a:prstGeom>
        </p:spPr>
      </p:pic>
      <p:pic>
        <p:nvPicPr>
          <p:cNvPr id="8" name="Picture 7">
            <a:extLst>
              <a:ext uri="{FF2B5EF4-FFF2-40B4-BE49-F238E27FC236}">
                <a16:creationId xmlns:a16="http://schemas.microsoft.com/office/drawing/2014/main" id="{F9BE44B1-E873-4389-A6A8-09E03FA351A8}"/>
              </a:ext>
            </a:extLst>
          </p:cNvPr>
          <p:cNvPicPr>
            <a:picLocks noChangeAspect="1"/>
          </p:cNvPicPr>
          <p:nvPr/>
        </p:nvPicPr>
        <p:blipFill rotWithShape="1">
          <a:blip r:embed="rId2"/>
          <a:srcRect l="29234" t="50000" r="62255" b="34589"/>
          <a:stretch/>
        </p:blipFill>
        <p:spPr>
          <a:xfrm>
            <a:off x="3773906" y="1800384"/>
            <a:ext cx="1688650" cy="1719969"/>
          </a:xfrm>
          <a:prstGeom prst="rect">
            <a:avLst/>
          </a:prstGeom>
        </p:spPr>
      </p:pic>
      <p:pic>
        <p:nvPicPr>
          <p:cNvPr id="9" name="Picture 8">
            <a:extLst>
              <a:ext uri="{FF2B5EF4-FFF2-40B4-BE49-F238E27FC236}">
                <a16:creationId xmlns:a16="http://schemas.microsoft.com/office/drawing/2014/main" id="{F3DB74B7-427C-4A02-B950-8690996E5C04}"/>
              </a:ext>
            </a:extLst>
          </p:cNvPr>
          <p:cNvPicPr>
            <a:picLocks noChangeAspect="1"/>
          </p:cNvPicPr>
          <p:nvPr/>
        </p:nvPicPr>
        <p:blipFill rotWithShape="1">
          <a:blip r:embed="rId2"/>
          <a:srcRect l="55190" t="49999" r="36298" b="34590"/>
          <a:stretch/>
        </p:blipFill>
        <p:spPr>
          <a:xfrm>
            <a:off x="8806569" y="3466355"/>
            <a:ext cx="1767218" cy="1799998"/>
          </a:xfrm>
          <a:prstGeom prst="rect">
            <a:avLst/>
          </a:prstGeom>
        </p:spPr>
      </p:pic>
      <p:sp>
        <p:nvSpPr>
          <p:cNvPr id="2" name="Oval 1">
            <a:extLst>
              <a:ext uri="{FF2B5EF4-FFF2-40B4-BE49-F238E27FC236}">
                <a16:creationId xmlns:a16="http://schemas.microsoft.com/office/drawing/2014/main" id="{DD2360B1-174F-47B0-B8F6-645E23882BF5}"/>
              </a:ext>
            </a:extLst>
          </p:cNvPr>
          <p:cNvSpPr/>
          <p:nvPr/>
        </p:nvSpPr>
        <p:spPr>
          <a:xfrm>
            <a:off x="2081906" y="3574353"/>
            <a:ext cx="1692000" cy="169200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25D528F8-9B0D-4E6A-8A24-76B83DE6FC4D}"/>
              </a:ext>
            </a:extLst>
          </p:cNvPr>
          <p:cNvSpPr/>
          <p:nvPr/>
        </p:nvSpPr>
        <p:spPr>
          <a:xfrm>
            <a:off x="2315906" y="3808353"/>
            <a:ext cx="1224000" cy="1224000"/>
          </a:xfrm>
          <a:prstGeom prst="ellipse">
            <a:avLst/>
          </a:prstGeom>
          <a:solidFill>
            <a:schemeClr val="bg1"/>
          </a:solidFill>
          <a:ln>
            <a:noFill/>
          </a:ln>
          <a:effectLst>
            <a:innerShdw blurRad="63500" dist="50800" dir="135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Graphic 5">
            <a:extLst>
              <a:ext uri="{FF2B5EF4-FFF2-40B4-BE49-F238E27FC236}">
                <a16:creationId xmlns:a16="http://schemas.microsoft.com/office/drawing/2014/main" id="{00503863-AC17-4BBC-9FF5-21EAB7746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1822" y="3994269"/>
            <a:ext cx="852167" cy="852167"/>
          </a:xfrm>
          <a:prstGeom prst="rect">
            <a:avLst/>
          </a:prstGeom>
        </p:spPr>
      </p:pic>
    </p:spTree>
    <p:extLst>
      <p:ext uri="{BB962C8B-B14F-4D97-AF65-F5344CB8AC3E}">
        <p14:creationId xmlns:p14="http://schemas.microsoft.com/office/powerpoint/2010/main" val="490886206"/>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144617"/>
            <a:ext cx="0" cy="2862470"/>
          </a:xfrm>
          <a:prstGeom prst="line">
            <a:avLst/>
          </a:prstGeom>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A7A2AFE6-F420-47D1-B8A5-EB497C8757DA}"/>
              </a:ext>
            </a:extLst>
          </p:cNvPr>
          <p:cNvSpPr/>
          <p:nvPr/>
        </p:nvSpPr>
        <p:spPr>
          <a:xfrm>
            <a:off x="5250000" y="2583000"/>
            <a:ext cx="1692000" cy="169200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089D0246-85D4-4C5E-827E-019DF87AC8E1}"/>
              </a:ext>
            </a:extLst>
          </p:cNvPr>
          <p:cNvSpPr/>
          <p:nvPr/>
        </p:nvSpPr>
        <p:spPr>
          <a:xfrm>
            <a:off x="5484000" y="2817000"/>
            <a:ext cx="1224000" cy="1224000"/>
          </a:xfrm>
          <a:prstGeom prst="ellipse">
            <a:avLst/>
          </a:prstGeom>
          <a:solidFill>
            <a:schemeClr val="bg1"/>
          </a:solidFill>
          <a:ln>
            <a:noFill/>
          </a:ln>
          <a:effectLst>
            <a:innerShdw blurRad="63500" dist="50800" dir="135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2" name="Graphic 11">
            <a:extLst>
              <a:ext uri="{FF2B5EF4-FFF2-40B4-BE49-F238E27FC236}">
                <a16:creationId xmlns:a16="http://schemas.microsoft.com/office/drawing/2014/main" id="{209B10C0-E65E-4715-8C4A-136DD62F4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9916" y="3002916"/>
            <a:ext cx="852167" cy="852167"/>
          </a:xfrm>
          <a:prstGeom prst="rect">
            <a:avLst/>
          </a:prstGeom>
        </p:spPr>
      </p:pic>
      <p:sp>
        <p:nvSpPr>
          <p:cNvPr id="13" name="Rectangle 12">
            <a:extLst>
              <a:ext uri="{FF2B5EF4-FFF2-40B4-BE49-F238E27FC236}">
                <a16:creationId xmlns:a16="http://schemas.microsoft.com/office/drawing/2014/main" id="{5C0B5F8D-B581-4BDF-9795-354BAE19E50A}"/>
              </a:ext>
            </a:extLst>
          </p:cNvPr>
          <p:cNvSpPr/>
          <p:nvPr/>
        </p:nvSpPr>
        <p:spPr>
          <a:xfrm>
            <a:off x="7482988" y="2341286"/>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2C5518C-99F2-4A79-8F88-A378B13AF31A}"/>
              </a:ext>
            </a:extLst>
          </p:cNvPr>
          <p:cNvSpPr/>
          <p:nvPr/>
        </p:nvSpPr>
        <p:spPr>
          <a:xfrm>
            <a:off x="7650882" y="2817000"/>
            <a:ext cx="4296592" cy="830997"/>
          </a:xfrm>
          <a:prstGeom prst="rect">
            <a:avLst/>
          </a:prstGeom>
        </p:spPr>
        <p:txBody>
          <a:bodyPr wrap="square">
            <a:spAutoFit/>
          </a:bodyPr>
          <a:lstStyle/>
          <a:p>
            <a:r>
              <a:rPr lang="en-SG" sz="2400" dirty="0">
                <a:solidFill>
                  <a:schemeClr val="bg1"/>
                </a:solidFill>
                <a:latin typeface="Bodoni MT" panose="02070603080606020203" pitchFamily="18" charset="0"/>
              </a:rPr>
              <a:t>Application on phone sends a .wav file to the server</a:t>
            </a:r>
          </a:p>
        </p:txBody>
      </p:sp>
    </p:spTree>
    <p:extLst>
      <p:ext uri="{BB962C8B-B14F-4D97-AF65-F5344CB8AC3E}">
        <p14:creationId xmlns:p14="http://schemas.microsoft.com/office/powerpoint/2010/main" val="23139609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DEC617-A806-4C1F-A256-5C340458D200}"/>
              </a:ext>
            </a:extLst>
          </p:cNvPr>
          <p:cNvPicPr>
            <a:picLocks noChangeAspect="1"/>
          </p:cNvPicPr>
          <p:nvPr/>
        </p:nvPicPr>
        <p:blipFill rotWithShape="1">
          <a:blip r:embed="rId2"/>
          <a:srcRect l="55190" t="49999" r="36298" b="34590"/>
          <a:stretch/>
        </p:blipFill>
        <p:spPr>
          <a:xfrm>
            <a:off x="5212391" y="2494214"/>
            <a:ext cx="1767218" cy="1799998"/>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7712EC9-2631-469B-B4AB-9168F1F505DE}"/>
              </a:ext>
            </a:extLst>
          </p:cNvPr>
          <p:cNvSpPr/>
          <p:nvPr/>
        </p:nvSpPr>
        <p:spPr>
          <a:xfrm>
            <a:off x="546478" y="2529000"/>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 name="Rectangle 9">
            <a:extLst>
              <a:ext uri="{FF2B5EF4-FFF2-40B4-BE49-F238E27FC236}">
                <a16:creationId xmlns:a16="http://schemas.microsoft.com/office/drawing/2014/main" id="{2AF7F3DD-ABF2-4D33-8F6A-295A4077C269}"/>
              </a:ext>
            </a:extLst>
          </p:cNvPr>
          <p:cNvSpPr/>
          <p:nvPr/>
        </p:nvSpPr>
        <p:spPr>
          <a:xfrm>
            <a:off x="694895" y="3252323"/>
            <a:ext cx="4296592" cy="461665"/>
          </a:xfrm>
          <a:prstGeom prst="rect">
            <a:avLst/>
          </a:prstGeom>
        </p:spPr>
        <p:txBody>
          <a:bodyPr wrap="square">
            <a:spAutoFit/>
          </a:bodyPr>
          <a:lstStyle/>
          <a:p>
            <a:r>
              <a:rPr lang="en-SG" sz="2400" dirty="0">
                <a:solidFill>
                  <a:schemeClr val="bg1"/>
                </a:solidFill>
                <a:latin typeface="Bodoni MT" panose="02070603080606020203" pitchFamily="18" charset="0"/>
              </a:rPr>
              <a:t>Server receives the .wav file</a:t>
            </a:r>
          </a:p>
        </p:txBody>
      </p:sp>
    </p:spTree>
    <p:extLst>
      <p:ext uri="{BB962C8B-B14F-4D97-AF65-F5344CB8AC3E}">
        <p14:creationId xmlns:p14="http://schemas.microsoft.com/office/powerpoint/2010/main" val="4154296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CDD91-8D92-4478-991C-3C4AC98C52D6}"/>
              </a:ext>
            </a:extLst>
          </p:cNvPr>
          <p:cNvPicPr>
            <a:picLocks noChangeAspect="1"/>
          </p:cNvPicPr>
          <p:nvPr/>
        </p:nvPicPr>
        <p:blipFill rotWithShape="1">
          <a:blip r:embed="rId2"/>
          <a:srcRect l="21684" t="30867" r="69805" b="53722"/>
          <a:stretch/>
        </p:blipFill>
        <p:spPr>
          <a:xfrm>
            <a:off x="5212390" y="2529000"/>
            <a:ext cx="1767219" cy="1799999"/>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87ED4D9-1EAD-400A-822E-CF31EAFCCAE6}"/>
              </a:ext>
            </a:extLst>
          </p:cNvPr>
          <p:cNvSpPr/>
          <p:nvPr/>
        </p:nvSpPr>
        <p:spPr>
          <a:xfrm>
            <a:off x="7464312"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47EBA28-528A-4E18-BBF2-A1012EE3057C}"/>
              </a:ext>
            </a:extLst>
          </p:cNvPr>
          <p:cNvSpPr/>
          <p:nvPr/>
        </p:nvSpPr>
        <p:spPr>
          <a:xfrm>
            <a:off x="7723415" y="3013499"/>
            <a:ext cx="3705897" cy="830997"/>
          </a:xfrm>
          <a:prstGeom prst="rect">
            <a:avLst/>
          </a:prstGeom>
        </p:spPr>
        <p:txBody>
          <a:bodyPr wrap="square">
            <a:spAutoFit/>
          </a:bodyPr>
          <a:lstStyle/>
          <a:p>
            <a:r>
              <a:rPr lang="en-SG" sz="2400" dirty="0">
                <a:solidFill>
                  <a:schemeClr val="bg1"/>
                </a:solidFill>
                <a:latin typeface="Bodoni MT" panose="02070603080606020203" pitchFamily="18" charset="0"/>
              </a:rPr>
              <a:t>Audio data in .wav file is denoised </a:t>
            </a:r>
          </a:p>
        </p:txBody>
      </p:sp>
    </p:spTree>
    <p:extLst>
      <p:ext uri="{BB962C8B-B14F-4D97-AF65-F5344CB8AC3E}">
        <p14:creationId xmlns:p14="http://schemas.microsoft.com/office/powerpoint/2010/main" val="234900339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A00C48-8F62-4242-8F83-F52333B07AD9}"/>
              </a:ext>
            </a:extLst>
          </p:cNvPr>
          <p:cNvPicPr>
            <a:picLocks noChangeAspect="1"/>
          </p:cNvPicPr>
          <p:nvPr/>
        </p:nvPicPr>
        <p:blipFill rotWithShape="1">
          <a:blip r:embed="rId2"/>
          <a:srcRect l="29234" t="50000" r="62255" b="34589"/>
          <a:stretch/>
        </p:blipFill>
        <p:spPr>
          <a:xfrm>
            <a:off x="5251675" y="2569015"/>
            <a:ext cx="1688650" cy="1719969"/>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F14FDF42-AF7D-4123-BC79-EACC11871199}"/>
              </a:ext>
            </a:extLst>
          </p:cNvPr>
          <p:cNvSpPr/>
          <p:nvPr/>
        </p:nvSpPr>
        <p:spPr>
          <a:xfrm>
            <a:off x="735322"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907D5A30-783E-4DCD-B688-20463CF3EF7D}"/>
              </a:ext>
            </a:extLst>
          </p:cNvPr>
          <p:cNvSpPr/>
          <p:nvPr/>
        </p:nvSpPr>
        <p:spPr>
          <a:xfrm>
            <a:off x="994425" y="3013499"/>
            <a:ext cx="3705897" cy="830997"/>
          </a:xfrm>
          <a:prstGeom prst="rect">
            <a:avLst/>
          </a:prstGeom>
        </p:spPr>
        <p:txBody>
          <a:bodyPr wrap="square">
            <a:spAutoFit/>
          </a:bodyPr>
          <a:lstStyle/>
          <a:p>
            <a:r>
              <a:rPr lang="en-SG" sz="2400" dirty="0">
                <a:solidFill>
                  <a:schemeClr val="bg1"/>
                </a:solidFill>
                <a:latin typeface="Bodoni MT" panose="02070603080606020203" pitchFamily="18" charset="0"/>
              </a:rPr>
              <a:t>.wav file is converted into a spectrogram</a:t>
            </a:r>
          </a:p>
        </p:txBody>
      </p:sp>
    </p:spTree>
    <p:extLst>
      <p:ext uri="{BB962C8B-B14F-4D97-AF65-F5344CB8AC3E}">
        <p14:creationId xmlns:p14="http://schemas.microsoft.com/office/powerpoint/2010/main" val="381602352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4BD1B-1738-4892-B691-68222D56C50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2529000"/>
            <a:ext cx="1767222" cy="1800000"/>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5AD0A9CD-08E1-49EB-937B-1D7260B52D18}"/>
              </a:ext>
            </a:extLst>
          </p:cNvPr>
          <p:cNvSpPr/>
          <p:nvPr/>
        </p:nvSpPr>
        <p:spPr>
          <a:xfrm>
            <a:off x="7672835"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6D190F5F-B490-4DAD-8BD5-3CD4A98FD90E}"/>
              </a:ext>
            </a:extLst>
          </p:cNvPr>
          <p:cNvSpPr/>
          <p:nvPr/>
        </p:nvSpPr>
        <p:spPr>
          <a:xfrm>
            <a:off x="7982520" y="2830496"/>
            <a:ext cx="3705897" cy="1200329"/>
          </a:xfrm>
          <a:prstGeom prst="rect">
            <a:avLst/>
          </a:prstGeom>
        </p:spPr>
        <p:txBody>
          <a:bodyPr wrap="square">
            <a:spAutoFit/>
          </a:bodyPr>
          <a:lstStyle/>
          <a:p>
            <a:r>
              <a:rPr lang="en-SG" sz="2400" dirty="0">
                <a:solidFill>
                  <a:schemeClr val="bg1"/>
                </a:solidFill>
                <a:latin typeface="Bodoni MT" panose="02070603080606020203" pitchFamily="18" charset="0"/>
              </a:rPr>
              <a:t>Spectrogram is fed into CNN model and prediction is returned</a:t>
            </a:r>
          </a:p>
        </p:txBody>
      </p:sp>
    </p:spTree>
    <p:extLst>
      <p:ext uri="{BB962C8B-B14F-4D97-AF65-F5344CB8AC3E}">
        <p14:creationId xmlns:p14="http://schemas.microsoft.com/office/powerpoint/2010/main" val="220170782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82E73C-8FF6-45F7-9F85-7E954DF8F4F9}"/>
              </a:ext>
            </a:extLst>
          </p:cNvPr>
          <p:cNvPicPr>
            <a:picLocks noChangeAspect="1"/>
          </p:cNvPicPr>
          <p:nvPr/>
        </p:nvPicPr>
        <p:blipFill>
          <a:blip r:embed="rId3"/>
          <a:stretch>
            <a:fillRect/>
          </a:stretch>
        </p:blipFill>
        <p:spPr>
          <a:xfrm>
            <a:off x="2825914" y="861912"/>
            <a:ext cx="8137649" cy="5438396"/>
          </a:xfrm>
          <a:prstGeom prst="rect">
            <a:avLst/>
          </a:prstGeom>
        </p:spPr>
      </p:pic>
      <p:sp>
        <p:nvSpPr>
          <p:cNvPr id="5" name="Teardrop 4">
            <a:extLst>
              <a:ext uri="{FF2B5EF4-FFF2-40B4-BE49-F238E27FC236}">
                <a16:creationId xmlns:a16="http://schemas.microsoft.com/office/drawing/2014/main" id="{FDDAA9CB-5784-437F-8F0C-6FF3A3E83DDB}"/>
              </a:ext>
            </a:extLst>
          </p:cNvPr>
          <p:cNvSpPr/>
          <p:nvPr/>
        </p:nvSpPr>
        <p:spPr>
          <a:xfrm rot="8182498">
            <a:off x="4757644" y="24416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ardrop 13">
            <a:extLst>
              <a:ext uri="{FF2B5EF4-FFF2-40B4-BE49-F238E27FC236}">
                <a16:creationId xmlns:a16="http://schemas.microsoft.com/office/drawing/2014/main" id="{7825C21E-19A8-412A-8069-6C7141F3A065}"/>
              </a:ext>
            </a:extLst>
          </p:cNvPr>
          <p:cNvSpPr/>
          <p:nvPr/>
        </p:nvSpPr>
        <p:spPr>
          <a:xfrm rot="8182498">
            <a:off x="6086708" y="1603084"/>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ardrop 14">
            <a:extLst>
              <a:ext uri="{FF2B5EF4-FFF2-40B4-BE49-F238E27FC236}">
                <a16:creationId xmlns:a16="http://schemas.microsoft.com/office/drawing/2014/main" id="{5E5D96F8-05FE-488A-BC97-42BA77D77A46}"/>
              </a:ext>
            </a:extLst>
          </p:cNvPr>
          <p:cNvSpPr/>
          <p:nvPr/>
        </p:nvSpPr>
        <p:spPr>
          <a:xfrm rot="8182498">
            <a:off x="5549732" y="3212468"/>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ardrop 15">
            <a:extLst>
              <a:ext uri="{FF2B5EF4-FFF2-40B4-BE49-F238E27FC236}">
                <a16:creationId xmlns:a16="http://schemas.microsoft.com/office/drawing/2014/main" id="{02CF8E70-0E04-4343-BDA3-5795EF308490}"/>
              </a:ext>
            </a:extLst>
          </p:cNvPr>
          <p:cNvSpPr/>
          <p:nvPr/>
        </p:nvSpPr>
        <p:spPr>
          <a:xfrm rot="8182498">
            <a:off x="7061901" y="2234661"/>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ardrop 16">
            <a:extLst>
              <a:ext uri="{FF2B5EF4-FFF2-40B4-BE49-F238E27FC236}">
                <a16:creationId xmlns:a16="http://schemas.microsoft.com/office/drawing/2014/main" id="{12C4FC14-71B2-4D21-892E-633CC43B306E}"/>
              </a:ext>
            </a:extLst>
          </p:cNvPr>
          <p:cNvSpPr/>
          <p:nvPr/>
        </p:nvSpPr>
        <p:spPr>
          <a:xfrm rot="8182498">
            <a:off x="4336128" y="14425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ardrop 17">
            <a:extLst>
              <a:ext uri="{FF2B5EF4-FFF2-40B4-BE49-F238E27FC236}">
                <a16:creationId xmlns:a16="http://schemas.microsoft.com/office/drawing/2014/main" id="{AF7B9AD1-222D-4904-BAEA-EC757D5E4B8B}"/>
              </a:ext>
            </a:extLst>
          </p:cNvPr>
          <p:cNvSpPr/>
          <p:nvPr/>
        </p:nvSpPr>
        <p:spPr>
          <a:xfrm rot="8182498">
            <a:off x="3389494" y="335391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ardrop 18">
            <a:extLst>
              <a:ext uri="{FF2B5EF4-FFF2-40B4-BE49-F238E27FC236}">
                <a16:creationId xmlns:a16="http://schemas.microsoft.com/office/drawing/2014/main" id="{3940AC89-C159-463E-96EE-AA22D75E3080}"/>
              </a:ext>
            </a:extLst>
          </p:cNvPr>
          <p:cNvSpPr/>
          <p:nvPr/>
        </p:nvSpPr>
        <p:spPr>
          <a:xfrm rot="8182498">
            <a:off x="6023991" y="385778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ardrop 20">
            <a:extLst>
              <a:ext uri="{FF2B5EF4-FFF2-40B4-BE49-F238E27FC236}">
                <a16:creationId xmlns:a16="http://schemas.microsoft.com/office/drawing/2014/main" id="{66F3748B-9B12-4329-85E1-ACD7C64F7220}"/>
              </a:ext>
            </a:extLst>
          </p:cNvPr>
          <p:cNvSpPr/>
          <p:nvPr/>
        </p:nvSpPr>
        <p:spPr>
          <a:xfrm rot="8182498">
            <a:off x="6413829" y="24506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ardrop 21">
            <a:extLst>
              <a:ext uri="{FF2B5EF4-FFF2-40B4-BE49-F238E27FC236}">
                <a16:creationId xmlns:a16="http://schemas.microsoft.com/office/drawing/2014/main" id="{515E668F-5F3B-4EC0-B17D-1F6CE03883F8}"/>
              </a:ext>
            </a:extLst>
          </p:cNvPr>
          <p:cNvSpPr/>
          <p:nvPr/>
        </p:nvSpPr>
        <p:spPr>
          <a:xfrm rot="8182498">
            <a:off x="8691734" y="2746484"/>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ardrop 22">
            <a:extLst>
              <a:ext uri="{FF2B5EF4-FFF2-40B4-BE49-F238E27FC236}">
                <a16:creationId xmlns:a16="http://schemas.microsoft.com/office/drawing/2014/main" id="{1D4F9BE3-548B-4207-A3B2-AE69F65069A3}"/>
              </a:ext>
            </a:extLst>
          </p:cNvPr>
          <p:cNvSpPr/>
          <p:nvPr/>
        </p:nvSpPr>
        <p:spPr>
          <a:xfrm rot="8182498">
            <a:off x="9321787" y="25428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ardrop 23">
            <a:extLst>
              <a:ext uri="{FF2B5EF4-FFF2-40B4-BE49-F238E27FC236}">
                <a16:creationId xmlns:a16="http://schemas.microsoft.com/office/drawing/2014/main" id="{83892F85-2913-4553-B140-590C2358CF0A}"/>
              </a:ext>
            </a:extLst>
          </p:cNvPr>
          <p:cNvSpPr/>
          <p:nvPr/>
        </p:nvSpPr>
        <p:spPr>
          <a:xfrm rot="8182498">
            <a:off x="5528320" y="26452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ardrop 24">
            <a:extLst>
              <a:ext uri="{FF2B5EF4-FFF2-40B4-BE49-F238E27FC236}">
                <a16:creationId xmlns:a16="http://schemas.microsoft.com/office/drawing/2014/main" id="{EEBA9616-2328-44FF-AEEA-70E0B4CEB56B}"/>
              </a:ext>
            </a:extLst>
          </p:cNvPr>
          <p:cNvSpPr/>
          <p:nvPr/>
        </p:nvSpPr>
        <p:spPr>
          <a:xfrm rot="8182498">
            <a:off x="7163485" y="27976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ardrop 25">
            <a:extLst>
              <a:ext uri="{FF2B5EF4-FFF2-40B4-BE49-F238E27FC236}">
                <a16:creationId xmlns:a16="http://schemas.microsoft.com/office/drawing/2014/main" id="{3B18C226-4C06-4708-A982-D47A5FA4D9DB}"/>
              </a:ext>
            </a:extLst>
          </p:cNvPr>
          <p:cNvSpPr/>
          <p:nvPr/>
        </p:nvSpPr>
        <p:spPr>
          <a:xfrm rot="8182498">
            <a:off x="7703898" y="33142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ardrop 26">
            <a:extLst>
              <a:ext uri="{FF2B5EF4-FFF2-40B4-BE49-F238E27FC236}">
                <a16:creationId xmlns:a16="http://schemas.microsoft.com/office/drawing/2014/main" id="{1841EB9A-D03A-4865-8166-A68D2F2CD04B}"/>
              </a:ext>
            </a:extLst>
          </p:cNvPr>
          <p:cNvSpPr/>
          <p:nvPr/>
        </p:nvSpPr>
        <p:spPr>
          <a:xfrm rot="8182498">
            <a:off x="4155861" y="26452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ardrop 28">
            <a:extLst>
              <a:ext uri="{FF2B5EF4-FFF2-40B4-BE49-F238E27FC236}">
                <a16:creationId xmlns:a16="http://schemas.microsoft.com/office/drawing/2014/main" id="{4446C2C4-296B-4CEE-8EAD-7384DDBEFAAC}"/>
              </a:ext>
            </a:extLst>
          </p:cNvPr>
          <p:cNvSpPr/>
          <p:nvPr/>
        </p:nvSpPr>
        <p:spPr>
          <a:xfrm rot="8182498">
            <a:off x="10302262" y="18066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ardrop 29">
            <a:extLst>
              <a:ext uri="{FF2B5EF4-FFF2-40B4-BE49-F238E27FC236}">
                <a16:creationId xmlns:a16="http://schemas.microsoft.com/office/drawing/2014/main" id="{5BCCF73A-6018-402B-8661-D9C847BA8E33}"/>
              </a:ext>
            </a:extLst>
          </p:cNvPr>
          <p:cNvSpPr/>
          <p:nvPr/>
        </p:nvSpPr>
        <p:spPr>
          <a:xfrm rot="8182498">
            <a:off x="8677300" y="18066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ardrop 30">
            <a:extLst>
              <a:ext uri="{FF2B5EF4-FFF2-40B4-BE49-F238E27FC236}">
                <a16:creationId xmlns:a16="http://schemas.microsoft.com/office/drawing/2014/main" id="{FB4AF5D8-A4E6-4386-821C-2753727A0EA0}"/>
              </a:ext>
            </a:extLst>
          </p:cNvPr>
          <p:cNvSpPr/>
          <p:nvPr/>
        </p:nvSpPr>
        <p:spPr>
          <a:xfrm rot="8182498">
            <a:off x="7805704" y="252514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ardrop 31">
            <a:extLst>
              <a:ext uri="{FF2B5EF4-FFF2-40B4-BE49-F238E27FC236}">
                <a16:creationId xmlns:a16="http://schemas.microsoft.com/office/drawing/2014/main" id="{572AE241-E5F0-45BA-A9C6-07824C6F726A}"/>
              </a:ext>
            </a:extLst>
          </p:cNvPr>
          <p:cNvSpPr/>
          <p:nvPr/>
        </p:nvSpPr>
        <p:spPr>
          <a:xfrm rot="8182498">
            <a:off x="7073816" y="339855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ardrop 32">
            <a:extLst>
              <a:ext uri="{FF2B5EF4-FFF2-40B4-BE49-F238E27FC236}">
                <a16:creationId xmlns:a16="http://schemas.microsoft.com/office/drawing/2014/main" id="{7314E8FC-BD42-4011-9D4E-177951E1A7CE}"/>
              </a:ext>
            </a:extLst>
          </p:cNvPr>
          <p:cNvSpPr/>
          <p:nvPr/>
        </p:nvSpPr>
        <p:spPr>
          <a:xfrm rot="8182498">
            <a:off x="6290320" y="34072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ardrop 33">
            <a:extLst>
              <a:ext uri="{FF2B5EF4-FFF2-40B4-BE49-F238E27FC236}">
                <a16:creationId xmlns:a16="http://schemas.microsoft.com/office/drawing/2014/main" id="{87BC1B67-2B7F-4E63-82FF-220617B2446B}"/>
              </a:ext>
            </a:extLst>
          </p:cNvPr>
          <p:cNvSpPr/>
          <p:nvPr/>
        </p:nvSpPr>
        <p:spPr>
          <a:xfrm rot="8182498">
            <a:off x="3893549" y="22470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ardrop 34">
            <a:extLst>
              <a:ext uri="{FF2B5EF4-FFF2-40B4-BE49-F238E27FC236}">
                <a16:creationId xmlns:a16="http://schemas.microsoft.com/office/drawing/2014/main" id="{3FAE74DE-1F46-4F35-8059-25BB4B754A85}"/>
              </a:ext>
            </a:extLst>
          </p:cNvPr>
          <p:cNvSpPr/>
          <p:nvPr/>
        </p:nvSpPr>
        <p:spPr>
          <a:xfrm rot="8182498">
            <a:off x="8249691" y="310311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ardrop 35">
            <a:extLst>
              <a:ext uri="{FF2B5EF4-FFF2-40B4-BE49-F238E27FC236}">
                <a16:creationId xmlns:a16="http://schemas.microsoft.com/office/drawing/2014/main" id="{70729013-1579-4692-82D2-66F55DC4DEAC}"/>
              </a:ext>
            </a:extLst>
          </p:cNvPr>
          <p:cNvSpPr/>
          <p:nvPr/>
        </p:nvSpPr>
        <p:spPr>
          <a:xfrm rot="8182498">
            <a:off x="6167306" y="30574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ardrop 36">
            <a:extLst>
              <a:ext uri="{FF2B5EF4-FFF2-40B4-BE49-F238E27FC236}">
                <a16:creationId xmlns:a16="http://schemas.microsoft.com/office/drawing/2014/main" id="{255BB85E-DA85-430A-8A42-174B711C7693}"/>
              </a:ext>
            </a:extLst>
          </p:cNvPr>
          <p:cNvSpPr/>
          <p:nvPr/>
        </p:nvSpPr>
        <p:spPr>
          <a:xfrm rot="8182498">
            <a:off x="5385425" y="1520950"/>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2313E0DA-D8C7-4631-A12B-CFDB64885552}"/>
              </a:ext>
            </a:extLst>
          </p:cNvPr>
          <p:cNvSpPr txBox="1"/>
          <p:nvPr/>
        </p:nvSpPr>
        <p:spPr>
          <a:xfrm>
            <a:off x="7518458" y="5884809"/>
            <a:ext cx="4328809" cy="830997"/>
          </a:xfrm>
          <a:prstGeom prst="rect">
            <a:avLst/>
          </a:prstGeom>
          <a:noFill/>
        </p:spPr>
        <p:txBody>
          <a:bodyPr wrap="square" rtlCol="0">
            <a:spAutoFit/>
          </a:bodyPr>
          <a:lstStyle/>
          <a:p>
            <a:r>
              <a:rPr lang="en-SG" sz="2400" dirty="0">
                <a:latin typeface="Bodoni MT" panose="02070603080606020203" pitchFamily="18" charset="0"/>
              </a:rPr>
              <a:t>Depression makes up 44% of all mental disorders in Singapore</a:t>
            </a:r>
          </a:p>
        </p:txBody>
      </p:sp>
    </p:spTree>
    <p:extLst>
      <p:ext uri="{BB962C8B-B14F-4D97-AF65-F5344CB8AC3E}">
        <p14:creationId xmlns:p14="http://schemas.microsoft.com/office/powerpoint/2010/main" val="404927440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23"/>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grpId="0" nodeType="afterEffect">
                                  <p:stCondLst>
                                    <p:cond delay="1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grpId="0" nodeType="afterEffect">
                                  <p:stCondLst>
                                    <p:cond delay="10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grpId="0" nodeType="afterEffect">
                                  <p:stCondLst>
                                    <p:cond delay="10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7"/>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15"/>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grpId="0" nodeType="afterEffect">
                                  <p:stCondLst>
                                    <p:cond delay="1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grpId="0" nodeType="afterEffect">
                                  <p:stCondLst>
                                    <p:cond delay="10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grpId="0" nodeType="afterEffect">
                                  <p:stCondLst>
                                    <p:cond delay="100"/>
                                  </p:stCondLst>
                                  <p:childTnLst>
                                    <p:set>
                                      <p:cBhvr>
                                        <p:cTn id="38" dur="1" fill="hold">
                                          <p:stCondLst>
                                            <p:cond delay="0"/>
                                          </p:stCondLst>
                                        </p:cTn>
                                        <p:tgtEl>
                                          <p:spTgt spid="32"/>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10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grpId="0" nodeType="afterEffect">
                                  <p:stCondLst>
                                    <p:cond delay="100"/>
                                  </p:stCondLst>
                                  <p:childTnLst>
                                    <p:set>
                                      <p:cBhvr>
                                        <p:cTn id="44" dur="1" fill="hold">
                                          <p:stCondLst>
                                            <p:cond delay="0"/>
                                          </p:stCondLst>
                                        </p:cTn>
                                        <p:tgtEl>
                                          <p:spTgt spid="21"/>
                                        </p:tgtEl>
                                        <p:attrNameLst>
                                          <p:attrName>style.visibility</p:attrName>
                                        </p:attrNameLst>
                                      </p:cBhvr>
                                      <p:to>
                                        <p:strVal val="visible"/>
                                      </p:to>
                                    </p:set>
                                  </p:childTnLst>
                                </p:cTn>
                              </p:par>
                            </p:childTnLst>
                          </p:cTn>
                        </p:par>
                        <p:par>
                          <p:cTn id="45" fill="hold">
                            <p:stCondLst>
                              <p:cond delay="1200"/>
                            </p:stCondLst>
                            <p:childTnLst>
                              <p:par>
                                <p:cTn id="46" presetID="1" presetClass="entr" presetSubtype="0" fill="hold" grpId="0" nodeType="afterEffect">
                                  <p:stCondLst>
                                    <p:cond delay="10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1300"/>
                            </p:stCondLst>
                            <p:childTnLst>
                              <p:par>
                                <p:cTn id="49" presetID="1" presetClass="entr" presetSubtype="0" fill="hold" grpId="0" nodeType="afterEffect">
                                  <p:stCondLst>
                                    <p:cond delay="10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1400"/>
                            </p:stCondLst>
                            <p:childTnLst>
                              <p:par>
                                <p:cTn id="52" presetID="1" presetClass="entr" presetSubtype="0" fill="hold" grpId="0" nodeType="afterEffect">
                                  <p:stCondLst>
                                    <p:cond delay="100"/>
                                  </p:stCondLst>
                                  <p:childTnLst>
                                    <p:set>
                                      <p:cBhvr>
                                        <p:cTn id="53" dur="1" fill="hold">
                                          <p:stCondLst>
                                            <p:cond delay="0"/>
                                          </p:stCondLst>
                                        </p:cTn>
                                        <p:tgtEl>
                                          <p:spTgt spid="34"/>
                                        </p:tgtEl>
                                        <p:attrNameLst>
                                          <p:attrName>style.visibility</p:attrName>
                                        </p:attrNameLst>
                                      </p:cBhvr>
                                      <p:to>
                                        <p:strVal val="visible"/>
                                      </p:to>
                                    </p:set>
                                  </p:childTnLst>
                                </p:cTn>
                              </p:par>
                            </p:childTnLst>
                          </p:cTn>
                        </p:par>
                        <p:par>
                          <p:cTn id="54" fill="hold">
                            <p:stCondLst>
                              <p:cond delay="1500"/>
                            </p:stCondLst>
                            <p:childTnLst>
                              <p:par>
                                <p:cTn id="55" presetID="1" presetClass="entr" presetSubtype="0" fill="hold" grpId="0" nodeType="afterEffect">
                                  <p:stCondLst>
                                    <p:cond delay="100"/>
                                  </p:stCondLst>
                                  <p:childTnLst>
                                    <p:set>
                                      <p:cBhvr>
                                        <p:cTn id="56" dur="1" fill="hold">
                                          <p:stCondLst>
                                            <p:cond delay="0"/>
                                          </p:stCondLst>
                                        </p:cTn>
                                        <p:tgtEl>
                                          <p:spTgt spid="19"/>
                                        </p:tgtEl>
                                        <p:attrNameLst>
                                          <p:attrName>style.visibility</p:attrName>
                                        </p:attrNameLst>
                                      </p:cBhvr>
                                      <p:to>
                                        <p:strVal val="visible"/>
                                      </p:to>
                                    </p:set>
                                  </p:childTnLst>
                                </p:cTn>
                              </p:par>
                            </p:childTnLst>
                          </p:cTn>
                        </p:par>
                        <p:par>
                          <p:cTn id="57" fill="hold">
                            <p:stCondLst>
                              <p:cond delay="1600"/>
                            </p:stCondLst>
                            <p:childTnLst>
                              <p:par>
                                <p:cTn id="58" presetID="1" presetClass="entr" presetSubtype="0" fill="hold" grpId="0" nodeType="afterEffect">
                                  <p:stCondLst>
                                    <p:cond delay="100"/>
                                  </p:stCondLst>
                                  <p:childTnLst>
                                    <p:set>
                                      <p:cBhvr>
                                        <p:cTn id="59" dur="1" fill="hold">
                                          <p:stCondLst>
                                            <p:cond delay="0"/>
                                          </p:stCondLst>
                                        </p:cTn>
                                        <p:tgtEl>
                                          <p:spTgt spid="36"/>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grpId="0" nodeType="afterEffect">
                                  <p:stCondLst>
                                    <p:cond delay="100"/>
                                  </p:stCondLst>
                                  <p:childTnLst>
                                    <p:set>
                                      <p:cBhvr>
                                        <p:cTn id="62" dur="1" fill="hold">
                                          <p:stCondLst>
                                            <p:cond delay="0"/>
                                          </p:stCondLst>
                                        </p:cTn>
                                        <p:tgtEl>
                                          <p:spTgt spid="33"/>
                                        </p:tgtEl>
                                        <p:attrNameLst>
                                          <p:attrName>style.visibility</p:attrName>
                                        </p:attrNameLst>
                                      </p:cBhvr>
                                      <p:to>
                                        <p:strVal val="visible"/>
                                      </p:to>
                                    </p:set>
                                  </p:childTnLst>
                                </p:cTn>
                              </p:par>
                            </p:childTnLst>
                          </p:cTn>
                        </p:par>
                        <p:par>
                          <p:cTn id="63" fill="hold">
                            <p:stCondLst>
                              <p:cond delay="1800"/>
                            </p:stCondLst>
                            <p:childTnLst>
                              <p:par>
                                <p:cTn id="64" presetID="1" presetClass="entr" presetSubtype="0" fill="hold" grpId="0" nodeType="afterEffect">
                                  <p:stCondLst>
                                    <p:cond delay="10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1900"/>
                            </p:stCondLst>
                            <p:childTnLst>
                              <p:par>
                                <p:cTn id="67" presetID="1" presetClass="entr" presetSubtype="0" fill="hold" grpId="0" nodeType="afterEffect">
                                  <p:stCondLst>
                                    <p:cond delay="100"/>
                                  </p:stCondLst>
                                  <p:childTnLst>
                                    <p:set>
                                      <p:cBhvr>
                                        <p:cTn id="68" dur="1" fill="hold">
                                          <p:stCondLst>
                                            <p:cond delay="0"/>
                                          </p:stCondLst>
                                        </p:cTn>
                                        <p:tgtEl>
                                          <p:spTgt spid="31"/>
                                        </p:tgtEl>
                                        <p:attrNameLst>
                                          <p:attrName>style.visibility</p:attrName>
                                        </p:attrNameLst>
                                      </p:cBhvr>
                                      <p:to>
                                        <p:strVal val="visible"/>
                                      </p:to>
                                    </p:set>
                                  </p:childTnLst>
                                </p:cTn>
                              </p:par>
                            </p:childTnLst>
                          </p:cTn>
                        </p:par>
                        <p:par>
                          <p:cTn id="69" fill="hold">
                            <p:stCondLst>
                              <p:cond delay="2000"/>
                            </p:stCondLst>
                            <p:childTnLst>
                              <p:par>
                                <p:cTn id="70" presetID="1" presetClass="entr" presetSubtype="0" fill="hold" grpId="0" nodeType="afterEffect">
                                  <p:stCondLst>
                                    <p:cond delay="100"/>
                                  </p:stCondLst>
                                  <p:childTnLst>
                                    <p:set>
                                      <p:cBhvr>
                                        <p:cTn id="71" dur="1" fill="hold">
                                          <p:stCondLst>
                                            <p:cond delay="0"/>
                                          </p:stCondLst>
                                        </p:cTn>
                                        <p:tgtEl>
                                          <p:spTgt spid="26"/>
                                        </p:tgtEl>
                                        <p:attrNameLst>
                                          <p:attrName>style.visibility</p:attrName>
                                        </p:attrNameLst>
                                      </p:cBhvr>
                                      <p:to>
                                        <p:strVal val="visible"/>
                                      </p:to>
                                    </p:set>
                                  </p:childTnLst>
                                </p:cTn>
                              </p:par>
                            </p:childTnLst>
                          </p:cTn>
                        </p:par>
                        <p:par>
                          <p:cTn id="72" fill="hold">
                            <p:stCondLst>
                              <p:cond delay="2100"/>
                            </p:stCondLst>
                            <p:childTnLst>
                              <p:par>
                                <p:cTn id="73" presetID="1" presetClass="entr" presetSubtype="0" fill="hold" grpId="0" nodeType="afterEffect">
                                  <p:stCondLst>
                                    <p:cond delay="10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4BD1B-1738-4892-B691-68222D56C50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2529000"/>
            <a:ext cx="1767222" cy="1800000"/>
          </a:xfrm>
          <a:prstGeom prst="rect">
            <a:avLst/>
          </a:prstGeom>
        </p:spPr>
      </p:pic>
      <p:pic>
        <p:nvPicPr>
          <p:cNvPr id="7" name="Picture 6">
            <a:extLst>
              <a:ext uri="{FF2B5EF4-FFF2-40B4-BE49-F238E27FC236}">
                <a16:creationId xmlns:a16="http://schemas.microsoft.com/office/drawing/2014/main" id="{FE624C81-AFF1-4A37-A0A9-74FDE293EFCF}"/>
              </a:ext>
            </a:extLst>
          </p:cNvPr>
          <p:cNvPicPr preferRelativeResize="0">
            <a:picLocks noChangeAspect="1"/>
          </p:cNvPicPr>
          <p:nvPr/>
        </p:nvPicPr>
        <p:blipFill rotWithShape="1">
          <a:blip r:embed="rId5"/>
          <a:srcRect l="42554" t="60804" r="48935" b="23786"/>
          <a:stretch/>
        </p:blipFill>
        <p:spPr>
          <a:xfrm>
            <a:off x="5212388" y="2529000"/>
            <a:ext cx="1767223" cy="1800000"/>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F4D6340C-5C51-4F22-9154-F337CCED78D4}"/>
              </a:ext>
            </a:extLst>
          </p:cNvPr>
          <p:cNvSpPr/>
          <p:nvPr/>
        </p:nvSpPr>
        <p:spPr>
          <a:xfrm>
            <a:off x="643454" y="2529000"/>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B19EA781-7376-46C5-9474-E2223FD8C0EE}"/>
              </a:ext>
            </a:extLst>
          </p:cNvPr>
          <p:cNvSpPr/>
          <p:nvPr/>
        </p:nvSpPr>
        <p:spPr>
          <a:xfrm>
            <a:off x="902557" y="2867653"/>
            <a:ext cx="3705897" cy="1569660"/>
          </a:xfrm>
          <a:prstGeom prst="rect">
            <a:avLst/>
          </a:prstGeom>
        </p:spPr>
        <p:txBody>
          <a:bodyPr wrap="square">
            <a:spAutoFit/>
          </a:bodyPr>
          <a:lstStyle/>
          <a:p>
            <a:r>
              <a:rPr lang="en-SG" sz="2400" dirty="0">
                <a:solidFill>
                  <a:schemeClr val="bg1"/>
                </a:solidFill>
                <a:latin typeface="Bodoni MT" panose="02070603080606020203" pitchFamily="18" charset="0"/>
              </a:rPr>
              <a:t>Application receives and displays prediction on screen</a:t>
            </a:r>
          </a:p>
          <a:p>
            <a:endParaRPr lang="en-SG" sz="2400"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76744778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3567113" cy="900907"/>
          </a:xfrm>
        </p:spPr>
        <p:txBody>
          <a:bodyPr>
            <a:normAutofit fontScale="90000"/>
          </a:bodyPr>
          <a:lstStyle/>
          <a:p>
            <a:r>
              <a:rPr lang="en-SG" sz="4800" dirty="0">
                <a:latin typeface="Bodoni MT" panose="02070603080606020203" pitchFamily="18" charset="0"/>
              </a:rPr>
              <a:t>How It Works</a:t>
            </a:r>
          </a:p>
        </p:txBody>
      </p:sp>
      <p:pic>
        <p:nvPicPr>
          <p:cNvPr id="7" name="Graphic 6">
            <a:extLst>
              <a:ext uri="{FF2B5EF4-FFF2-40B4-BE49-F238E27FC236}">
                <a16:creationId xmlns:a16="http://schemas.microsoft.com/office/drawing/2014/main" id="{7C785579-6E82-42AA-A92C-013AED9D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8855" y="2572118"/>
            <a:ext cx="1237635" cy="1237635"/>
          </a:xfrm>
          <a:prstGeom prst="rect">
            <a:avLst/>
          </a:prstGeom>
        </p:spPr>
      </p:pic>
      <p:pic>
        <p:nvPicPr>
          <p:cNvPr id="9" name="Graphic 8">
            <a:extLst>
              <a:ext uri="{FF2B5EF4-FFF2-40B4-BE49-F238E27FC236}">
                <a16:creationId xmlns:a16="http://schemas.microsoft.com/office/drawing/2014/main" id="{AC60183A-5BC1-4E07-A5D3-A211EADDA6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3994" y="3331310"/>
            <a:ext cx="1096285" cy="1096285"/>
          </a:xfrm>
          <a:prstGeom prst="rect">
            <a:avLst/>
          </a:prstGeom>
        </p:spPr>
      </p:pic>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5194257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500" fill="hold"/>
                                        <p:tgtEl>
                                          <p:spTgt spid="7"/>
                                        </p:tgtEl>
                                        <p:attrNameLst>
                                          <p:attrName>r</p:attrName>
                                        </p:attrNameLst>
                                      </p:cBhvr>
                                    </p:animRot>
                                  </p:childTnLst>
                                </p:cTn>
                              </p:par>
                              <p:par>
                                <p:cTn id="7" presetID="8" presetClass="emph" presetSubtype="0" fill="hold" nodeType="withEffect">
                                  <p:stCondLst>
                                    <p:cond delay="0"/>
                                  </p:stCondLst>
                                  <p:childTnLst>
                                    <p:animRot by="-10800000">
                                      <p:cBhvr>
                                        <p:cTn id="8" dur="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lh6.googleusercontent.com/x0hK6FlKudEsQ-T9npe5y0Gdc27BlRdCjjC7XsFvpcwspM5UEY4UmFDp_pCzeoybFuzz07AB6yFNlIiD0mkiV_Bc2RML9z_kksRLCQ2CHlyAe2mTEDPwwG99uBJvSU4kqzPTTib16xo">
            <a:extLst>
              <a:ext uri="{FF2B5EF4-FFF2-40B4-BE49-F238E27FC236}">
                <a16:creationId xmlns:a16="http://schemas.microsoft.com/office/drawing/2014/main" id="{E66492FD-93CD-44F0-AA77-56E32AD05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367" y="1377266"/>
            <a:ext cx="4228090" cy="414541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1035" y="366407"/>
            <a:ext cx="852167" cy="852167"/>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83202" y="668228"/>
            <a:ext cx="709038" cy="709038"/>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SG" sz="3200" b="1" dirty="0">
                <a:latin typeface="Bodoni MT" panose="02070603080606020203" pitchFamily="18" charset="0"/>
              </a:rPr>
              <a:t>Audio Recording</a:t>
            </a:r>
            <a:endParaRPr lang="en-SG" sz="2000" dirty="0">
              <a:latin typeface="Bodoni MT" panose="02070603080606020203" pitchFamily="18" charset="0"/>
            </a:endParaRPr>
          </a:p>
        </p:txBody>
      </p:sp>
      <p:sp>
        <p:nvSpPr>
          <p:cNvPr id="7" name="TextBox 6">
            <a:extLst>
              <a:ext uri="{FF2B5EF4-FFF2-40B4-BE49-F238E27FC236}">
                <a16:creationId xmlns:a16="http://schemas.microsoft.com/office/drawing/2014/main" id="{4512D357-6FE6-46D5-87FF-77F03F74B15C}"/>
              </a:ext>
            </a:extLst>
          </p:cNvPr>
          <p:cNvSpPr txBox="1"/>
          <p:nvPr/>
        </p:nvSpPr>
        <p:spPr>
          <a:xfrm>
            <a:off x="983432" y="2305615"/>
            <a:ext cx="4939608" cy="2246769"/>
          </a:xfrm>
          <a:prstGeom prst="rect">
            <a:avLst/>
          </a:prstGeom>
          <a:noFill/>
        </p:spPr>
        <p:txBody>
          <a:bodyPr wrap="square" rtlCol="0" anchor="ctr" anchorCtr="1">
            <a:spAutoFit/>
          </a:bodyPr>
          <a:lstStyle/>
          <a:p>
            <a:pPr marL="285750" indent="-285750" fontAlgn="base">
              <a:buFont typeface="Arial" panose="020B0604020202020204" pitchFamily="34" charset="0"/>
              <a:buChar char="•"/>
            </a:pPr>
            <a:r>
              <a:rPr lang="en-SG" sz="2000" dirty="0">
                <a:latin typeface="Bodoni MT" panose="02070603080606020203" pitchFamily="18" charset="0"/>
              </a:rPr>
              <a:t>Records PCM data into .wav file</a:t>
            </a:r>
          </a:p>
          <a:p>
            <a:pPr marL="285750" indent="-285750" fontAlgn="base">
              <a:buFont typeface="Arial" panose="020B0604020202020204" pitchFamily="34" charset="0"/>
              <a:buChar char="•"/>
            </a:pPr>
            <a:r>
              <a:rPr lang="en-SG" sz="2000" dirty="0">
                <a:latin typeface="Bodoni MT" panose="02070603080606020203" pitchFamily="18" charset="0"/>
              </a:rPr>
              <a:t>Sample rate used: 8000Hz (8000 samples per second) and 16 bit per sample</a:t>
            </a:r>
          </a:p>
          <a:p>
            <a:pPr marL="285750" indent="-285750" fontAlgn="base">
              <a:buFont typeface="Arial" panose="020B0604020202020204" pitchFamily="34" charset="0"/>
              <a:buChar char="•"/>
            </a:pPr>
            <a:r>
              <a:rPr lang="en-SG" sz="2000" dirty="0">
                <a:latin typeface="Bodoni MT" panose="02070603080606020203" pitchFamily="18" charset="0"/>
              </a:rPr>
              <a:t>Number of channels used: 1 (Mono)</a:t>
            </a:r>
          </a:p>
          <a:p>
            <a:pPr marL="285750" indent="-285750" fontAlgn="base">
              <a:buFont typeface="Arial" panose="020B0604020202020204" pitchFamily="34" charset="0"/>
              <a:buChar char="•"/>
            </a:pPr>
            <a:r>
              <a:rPr lang="en-SG" sz="2000" dirty="0">
                <a:latin typeface="Bodoni MT" panose="02070603080606020203" pitchFamily="18" charset="0"/>
              </a:rPr>
              <a:t>Instantaneous amplitude at each sampling was used in our audio visualisation</a:t>
            </a:r>
          </a:p>
        </p:txBody>
      </p:sp>
    </p:spTree>
    <p:extLst>
      <p:ext uri="{BB962C8B-B14F-4D97-AF65-F5344CB8AC3E}">
        <p14:creationId xmlns:p14="http://schemas.microsoft.com/office/powerpoint/2010/main" val="15602507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restful">
            <a:extLst>
              <a:ext uri="{FF2B5EF4-FFF2-40B4-BE49-F238E27FC236}">
                <a16:creationId xmlns:a16="http://schemas.microsoft.com/office/drawing/2014/main" id="{7D214DFF-FE95-42BD-BA07-C27E86367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312" y="1581540"/>
            <a:ext cx="3674707" cy="3587511"/>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33206" y="525098"/>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19290" y="375840"/>
            <a:ext cx="709038" cy="709038"/>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Backend</a:t>
            </a:r>
            <a:r>
              <a:rPr lang="en-SG" sz="3200" b="1" dirty="0">
                <a:latin typeface="Bodoni MT" panose="02070603080606020203" pitchFamily="18" charset="0"/>
              </a:rPr>
              <a:t> Server</a:t>
            </a:r>
            <a:endParaRPr lang="en-SG" sz="2000" dirty="0">
              <a:latin typeface="Bodoni MT" panose="02070603080606020203" pitchFamily="18" charset="0"/>
            </a:endParaRPr>
          </a:p>
        </p:txBody>
      </p:sp>
      <p:sp>
        <p:nvSpPr>
          <p:cNvPr id="10" name="TextBox 9">
            <a:extLst>
              <a:ext uri="{FF2B5EF4-FFF2-40B4-BE49-F238E27FC236}">
                <a16:creationId xmlns:a16="http://schemas.microsoft.com/office/drawing/2014/main" id="{301838B9-2C44-4399-8FAE-A9759795E946}"/>
              </a:ext>
            </a:extLst>
          </p:cNvPr>
          <p:cNvSpPr txBox="1"/>
          <p:nvPr/>
        </p:nvSpPr>
        <p:spPr>
          <a:xfrm>
            <a:off x="983432" y="1997839"/>
            <a:ext cx="4939608" cy="2862322"/>
          </a:xfrm>
          <a:prstGeom prst="rect">
            <a:avLst/>
          </a:prstGeom>
          <a:noFill/>
        </p:spPr>
        <p:txBody>
          <a:bodyPr wrap="square" rtlCol="0" anchor="ctr" anchorCtr="1">
            <a:spAutoFit/>
          </a:bodyPr>
          <a:lstStyle/>
          <a:p>
            <a:pPr marL="285750" indent="-285750">
              <a:buFont typeface="Arial" panose="020B0604020202020204" pitchFamily="34" charset="0"/>
              <a:buChar char="•"/>
            </a:pPr>
            <a:r>
              <a:rPr lang="en-SG" sz="2000" dirty="0">
                <a:latin typeface="Bodoni MT" panose="02070603080606020203" pitchFamily="18" charset="0"/>
              </a:rPr>
              <a:t>Calls RESTful APIs from a backend server hosted on our laptop</a:t>
            </a:r>
          </a:p>
          <a:p>
            <a:pPr marL="285750" indent="-285750">
              <a:buFont typeface="Arial" panose="020B0604020202020204" pitchFamily="34" charset="0"/>
              <a:buChar char="•"/>
            </a:pPr>
            <a:r>
              <a:rPr lang="en-SG" sz="2000" dirty="0">
                <a:latin typeface="Bodoni MT" panose="02070603080606020203" pitchFamily="18" charset="0"/>
              </a:rPr>
              <a:t>API takes in .wav file, and returns prediction of audio</a:t>
            </a:r>
          </a:p>
          <a:p>
            <a:pPr marL="285750" indent="-285750">
              <a:buFont typeface="Arial" panose="020B0604020202020204" pitchFamily="34" charset="0"/>
              <a:buChar char="•"/>
            </a:pPr>
            <a:r>
              <a:rPr lang="en-SG" sz="2000" dirty="0">
                <a:latin typeface="Bodoni MT" panose="02070603080606020203" pitchFamily="18" charset="0"/>
              </a:rPr>
              <a:t>When server runs, model generated will be loaded</a:t>
            </a:r>
          </a:p>
          <a:p>
            <a:pPr marL="285750" indent="-285750">
              <a:buFont typeface="Arial" panose="020B0604020202020204" pitchFamily="34" charset="0"/>
              <a:buChar char="•"/>
            </a:pPr>
            <a:r>
              <a:rPr lang="en-SG" sz="2000" dirty="0">
                <a:latin typeface="Bodoni MT" panose="02070603080606020203" pitchFamily="18" charset="0"/>
              </a:rPr>
              <a:t>Our prediction – a </a:t>
            </a:r>
            <a:r>
              <a:rPr lang="en-SG" sz="2000" dirty="0" err="1">
                <a:latin typeface="Bodoni MT" panose="02070603080606020203" pitchFamily="18" charset="0"/>
              </a:rPr>
              <a:t>JSONObject</a:t>
            </a:r>
            <a:r>
              <a:rPr lang="en-SG" sz="2000" dirty="0">
                <a:latin typeface="Bodoni MT" panose="02070603080606020203" pitchFamily="18" charset="0"/>
              </a:rPr>
              <a:t> (key, value pair of data) will be returned to the application</a:t>
            </a:r>
          </a:p>
        </p:txBody>
      </p:sp>
    </p:spTree>
    <p:extLst>
      <p:ext uri="{BB962C8B-B14F-4D97-AF65-F5344CB8AC3E}">
        <p14:creationId xmlns:p14="http://schemas.microsoft.com/office/powerpoint/2010/main" val="6885503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1034" y="278916"/>
            <a:ext cx="852168" cy="85216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83202" y="486674"/>
            <a:ext cx="996593" cy="9965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Audio Denoising</a:t>
            </a:r>
            <a:endParaRPr lang="en-SG" sz="2000" dirty="0">
              <a:latin typeface="Bodoni MT" panose="02070603080606020203" pitchFamily="18" charset="0"/>
            </a:endParaRPr>
          </a:p>
        </p:txBody>
      </p:sp>
      <p:sp>
        <p:nvSpPr>
          <p:cNvPr id="8" name="TextBox 7">
            <a:extLst>
              <a:ext uri="{FF2B5EF4-FFF2-40B4-BE49-F238E27FC236}">
                <a16:creationId xmlns:a16="http://schemas.microsoft.com/office/drawing/2014/main" id="{0B7C4DA4-B2F6-4A45-94FD-3B95FDFCBEEE}"/>
              </a:ext>
            </a:extLst>
          </p:cNvPr>
          <p:cNvSpPr txBox="1"/>
          <p:nvPr/>
        </p:nvSpPr>
        <p:spPr>
          <a:xfrm>
            <a:off x="983432" y="2495101"/>
            <a:ext cx="4939608" cy="2246769"/>
          </a:xfrm>
          <a:prstGeom prst="rect">
            <a:avLst/>
          </a:prstGeom>
          <a:noFill/>
        </p:spPr>
        <p:txBody>
          <a:bodyPr wrap="square" rtlCol="0" anchor="ctr" anchorCtr="1">
            <a:spAutoFit/>
          </a:bodyPr>
          <a:lstStyle/>
          <a:p>
            <a:pPr marL="285750" indent="-285750">
              <a:buFont typeface="Arial" panose="020B0604020202020204" pitchFamily="34" charset="0"/>
              <a:buChar char="•"/>
            </a:pPr>
            <a:r>
              <a:rPr lang="en-US" sz="2000" dirty="0">
                <a:latin typeface="Bodoni MT" panose="02070603080606020203" pitchFamily="18" charset="0"/>
              </a:rPr>
              <a:t>Uses Spectral Gating in Python</a:t>
            </a:r>
          </a:p>
          <a:p>
            <a:pPr marL="285750" indent="-285750">
              <a:buFont typeface="Arial" panose="020B0604020202020204" pitchFamily="34" charset="0"/>
              <a:buChar char="•"/>
            </a:pPr>
            <a:r>
              <a:rPr lang="en-US" sz="2000" dirty="0">
                <a:latin typeface="Bodoni MT" panose="02070603080606020203" pitchFamily="18" charset="0"/>
              </a:rPr>
              <a:t>The algorithm requires two inputs:</a:t>
            </a:r>
          </a:p>
          <a:p>
            <a:pPr marL="742950" lvl="1" indent="-285750">
              <a:buFont typeface="Arial" panose="020B0604020202020204" pitchFamily="34" charset="0"/>
              <a:buChar char="•"/>
            </a:pPr>
            <a:r>
              <a:rPr lang="en-US" sz="2000" dirty="0">
                <a:latin typeface="Bodoni MT" panose="02070603080606020203" pitchFamily="18" charset="0"/>
              </a:rPr>
              <a:t>A noise audio clip containing prototypical noise of the audio clip</a:t>
            </a:r>
          </a:p>
          <a:p>
            <a:pPr marL="742950" lvl="1" indent="-285750">
              <a:buFont typeface="Arial" panose="020B0604020202020204" pitchFamily="34" charset="0"/>
              <a:buChar char="•"/>
            </a:pPr>
            <a:r>
              <a:rPr lang="en-US" sz="2000" dirty="0">
                <a:latin typeface="Bodoni MT" panose="02070603080606020203" pitchFamily="18" charset="0"/>
              </a:rPr>
              <a:t>A signal audio clip containing the signal and the noise intended to be removed</a:t>
            </a:r>
          </a:p>
        </p:txBody>
      </p:sp>
      <p:pic>
        <p:nvPicPr>
          <p:cNvPr id="2" name="Picture 1">
            <a:extLst>
              <a:ext uri="{FF2B5EF4-FFF2-40B4-BE49-F238E27FC236}">
                <a16:creationId xmlns:a16="http://schemas.microsoft.com/office/drawing/2014/main" id="{C4C9731F-EBBC-4CC0-8E8C-3BB1CFAF39A4}"/>
              </a:ext>
            </a:extLst>
          </p:cNvPr>
          <p:cNvPicPr>
            <a:picLocks noChangeAspect="1"/>
          </p:cNvPicPr>
          <p:nvPr/>
        </p:nvPicPr>
        <p:blipFill rotWithShape="1">
          <a:blip r:embed="rId9"/>
          <a:srcRect l="31979" t="29271" r="31927" b="6481"/>
          <a:stretch/>
        </p:blipFill>
        <p:spPr>
          <a:xfrm>
            <a:off x="6096000" y="1873250"/>
            <a:ext cx="4642389" cy="4648200"/>
          </a:xfrm>
          <a:prstGeom prst="rect">
            <a:avLst/>
          </a:prstGeom>
        </p:spPr>
      </p:pic>
    </p:spTree>
    <p:extLst>
      <p:ext uri="{BB962C8B-B14F-4D97-AF65-F5344CB8AC3E}">
        <p14:creationId xmlns:p14="http://schemas.microsoft.com/office/powerpoint/2010/main" val="10746962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D7200-BB5C-4DDD-A5A0-B3324120FA8C}"/>
              </a:ext>
            </a:extLst>
          </p:cNvPr>
          <p:cNvPicPr>
            <a:picLocks noChangeAspect="1"/>
          </p:cNvPicPr>
          <p:nvPr/>
        </p:nvPicPr>
        <p:blipFill rotWithShape="1">
          <a:blip r:embed="rId3"/>
          <a:srcRect l="32135" t="25626" r="28854" b="10740"/>
          <a:stretch/>
        </p:blipFill>
        <p:spPr>
          <a:xfrm>
            <a:off x="6113429" y="1891999"/>
            <a:ext cx="5045511" cy="4629451"/>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71034" y="278916"/>
            <a:ext cx="852168" cy="85216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83202" y="486674"/>
            <a:ext cx="996593" cy="9965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Audio Denoising</a:t>
            </a:r>
            <a:endParaRPr lang="en-SG" sz="2000" dirty="0">
              <a:latin typeface="Bodoni MT" panose="02070603080606020203" pitchFamily="18" charset="0"/>
            </a:endParaRPr>
          </a:p>
        </p:txBody>
      </p:sp>
      <p:sp>
        <p:nvSpPr>
          <p:cNvPr id="8" name="TextBox 7">
            <a:extLst>
              <a:ext uri="{FF2B5EF4-FFF2-40B4-BE49-F238E27FC236}">
                <a16:creationId xmlns:a16="http://schemas.microsoft.com/office/drawing/2014/main" id="{0B7C4DA4-B2F6-4A45-94FD-3B95FDFCBEEE}"/>
              </a:ext>
            </a:extLst>
          </p:cNvPr>
          <p:cNvSpPr txBox="1"/>
          <p:nvPr/>
        </p:nvSpPr>
        <p:spPr>
          <a:xfrm>
            <a:off x="1033060" y="1534067"/>
            <a:ext cx="4939608" cy="4708981"/>
          </a:xfrm>
          <a:prstGeom prst="rect">
            <a:avLst/>
          </a:prstGeom>
          <a:noFill/>
        </p:spPr>
        <p:txBody>
          <a:bodyPr wrap="square" rtlCol="0" anchor="ctr" anchorCtr="1">
            <a:spAutoFit/>
          </a:bodyPr>
          <a:lstStyle/>
          <a:p>
            <a:pPr marL="285750" indent="-285750">
              <a:buFont typeface="Arial" panose="020B0604020202020204" pitchFamily="34" charset="0"/>
              <a:buChar char="•"/>
            </a:pPr>
            <a:r>
              <a:rPr lang="en-US" sz="2000" dirty="0">
                <a:latin typeface="Bodoni MT" panose="02070603080606020203" pitchFamily="18" charset="0"/>
              </a:rPr>
              <a:t>Steps of Algorithm:</a:t>
            </a:r>
          </a:p>
          <a:p>
            <a:pPr marL="742950" lvl="1" indent="-285750">
              <a:buFont typeface="Arial" panose="020B0604020202020204" pitchFamily="34" charset="0"/>
              <a:buChar char="•"/>
            </a:pPr>
            <a:r>
              <a:rPr lang="en-US" sz="2000" dirty="0">
                <a:latin typeface="Bodoni MT" panose="02070603080606020203" pitchFamily="18" charset="0"/>
              </a:rPr>
              <a:t>An FFT is calculated over the noise audio clip </a:t>
            </a:r>
          </a:p>
          <a:p>
            <a:pPr marL="742950" lvl="1" indent="-285750">
              <a:buFont typeface="Arial" panose="020B0604020202020204" pitchFamily="34" charset="0"/>
              <a:buChar char="•"/>
            </a:pPr>
            <a:r>
              <a:rPr lang="en-US" sz="2000" dirty="0">
                <a:latin typeface="Bodoni MT" panose="02070603080606020203" pitchFamily="18" charset="0"/>
              </a:rPr>
              <a:t>Statistics are calculated over FFT of the noise (in frequency) </a:t>
            </a:r>
          </a:p>
          <a:p>
            <a:pPr marL="742950" lvl="1" indent="-285750">
              <a:buFont typeface="Arial" panose="020B0604020202020204" pitchFamily="34" charset="0"/>
              <a:buChar char="•"/>
            </a:pPr>
            <a:r>
              <a:rPr lang="en-US" sz="2000" dirty="0">
                <a:latin typeface="Bodoni MT" panose="02070603080606020203" pitchFamily="18" charset="0"/>
              </a:rPr>
              <a:t>A threshold is calculated based upon the statistics of the noise (and the desired sensitivity of the algorithm) </a:t>
            </a:r>
          </a:p>
          <a:p>
            <a:pPr marL="742950" lvl="1" indent="-285750">
              <a:buFont typeface="Arial" panose="020B0604020202020204" pitchFamily="34" charset="0"/>
              <a:buChar char="•"/>
            </a:pPr>
            <a:r>
              <a:rPr lang="en-US" sz="2000" dirty="0">
                <a:latin typeface="Bodoni MT" panose="02070603080606020203" pitchFamily="18" charset="0"/>
              </a:rPr>
              <a:t>An FFT is calculated over the signal </a:t>
            </a:r>
          </a:p>
          <a:p>
            <a:pPr marL="742950" lvl="1" indent="-285750">
              <a:buFont typeface="Arial" panose="020B0604020202020204" pitchFamily="34" charset="0"/>
              <a:buChar char="•"/>
            </a:pPr>
            <a:r>
              <a:rPr lang="en-US" sz="2000" dirty="0">
                <a:latin typeface="Bodoni MT" panose="02070603080606020203" pitchFamily="18" charset="0"/>
              </a:rPr>
              <a:t>A mask is determined by comparing the signal FFT to the threshold </a:t>
            </a:r>
          </a:p>
          <a:p>
            <a:pPr marL="742950" lvl="1" indent="-285750">
              <a:buFont typeface="Arial" panose="020B0604020202020204" pitchFamily="34" charset="0"/>
              <a:buChar char="•"/>
            </a:pPr>
            <a:r>
              <a:rPr lang="en-US" sz="2000" dirty="0">
                <a:latin typeface="Bodoni MT" panose="02070603080606020203" pitchFamily="18" charset="0"/>
              </a:rPr>
              <a:t>The mask is smoothed with a filter over frequency and time </a:t>
            </a:r>
          </a:p>
          <a:p>
            <a:pPr marL="742950" lvl="1" indent="-285750">
              <a:buFont typeface="Arial" panose="020B0604020202020204" pitchFamily="34" charset="0"/>
              <a:buChar char="•"/>
            </a:pPr>
            <a:r>
              <a:rPr lang="en-US" sz="2000" dirty="0">
                <a:latin typeface="Bodoni MT" panose="02070603080606020203" pitchFamily="18" charset="0"/>
              </a:rPr>
              <a:t>The mask is applied to the FFT of the signal, and is inverted </a:t>
            </a:r>
          </a:p>
        </p:txBody>
      </p:sp>
    </p:spTree>
    <p:extLst>
      <p:ext uri="{BB962C8B-B14F-4D97-AF65-F5344CB8AC3E}">
        <p14:creationId xmlns:p14="http://schemas.microsoft.com/office/powerpoint/2010/main" val="3056445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6609" y="29419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76924" y="294194"/>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264968" cy="584775"/>
          </a:xfrm>
          <a:prstGeom prst="rect">
            <a:avLst/>
          </a:prstGeom>
          <a:noFill/>
        </p:spPr>
        <p:txBody>
          <a:bodyPr wrap="square" rtlCol="0">
            <a:spAutoFit/>
          </a:bodyPr>
          <a:lstStyle/>
          <a:p>
            <a:pPr lvl="0" fontAlgn="base"/>
            <a:r>
              <a:rPr lang="en-SG" sz="3200" b="1" dirty="0">
                <a:solidFill>
                  <a:prstClr val="black"/>
                </a:solidFill>
                <a:latin typeface="Bodoni MT" panose="02070603080606020203" pitchFamily="18" charset="0"/>
              </a:rPr>
              <a:t>Spectrogram Generation</a:t>
            </a:r>
          </a:p>
        </p:txBody>
      </p:sp>
      <p:sp>
        <p:nvSpPr>
          <p:cNvPr id="10" name="TextBox 9">
            <a:extLst>
              <a:ext uri="{FF2B5EF4-FFF2-40B4-BE49-F238E27FC236}">
                <a16:creationId xmlns:a16="http://schemas.microsoft.com/office/drawing/2014/main" id="{B8576432-F108-476F-861E-5C165DC8218C}"/>
              </a:ext>
            </a:extLst>
          </p:cNvPr>
          <p:cNvSpPr txBox="1"/>
          <p:nvPr/>
        </p:nvSpPr>
        <p:spPr>
          <a:xfrm>
            <a:off x="983432" y="1880648"/>
            <a:ext cx="4939608" cy="3170099"/>
          </a:xfrm>
          <a:prstGeom prst="rect">
            <a:avLst/>
          </a:prstGeom>
          <a:noFill/>
        </p:spPr>
        <p:txBody>
          <a:bodyPr wrap="square" rtlCol="0">
            <a:spAutoFit/>
          </a:bodyPr>
          <a:lstStyle/>
          <a:p>
            <a:pPr marL="285750" indent="-285750" fontAlgn="base">
              <a:buFont typeface="Arial" panose="020B0604020202020204" pitchFamily="34" charset="0"/>
              <a:buChar char="•"/>
            </a:pPr>
            <a:r>
              <a:rPr lang="en-SG" sz="2000" dirty="0">
                <a:latin typeface="Bodoni MT" panose="02070603080606020203" pitchFamily="18" charset="0"/>
              </a:rPr>
              <a:t>A spectrogram is </a:t>
            </a:r>
            <a:r>
              <a:rPr lang="en-US" sz="2000" dirty="0">
                <a:latin typeface="Bodoni MT" panose="02070603080606020203" pitchFamily="18" charset="0"/>
              </a:rPr>
              <a:t>a record produced by a sound spectrograph with time shown along the horizontal axis, frequency shown along the vertical axis, and intensity indicated by varying shades of darkness of the pattern</a:t>
            </a:r>
            <a:endParaRPr lang="en-SG" sz="2000" dirty="0">
              <a:latin typeface="Bodoni MT" panose="02070603080606020203" pitchFamily="18" charset="0"/>
            </a:endParaRPr>
          </a:p>
          <a:p>
            <a:pPr marL="285750" indent="-285750" fontAlgn="base">
              <a:buFont typeface="Arial" panose="020B0604020202020204" pitchFamily="34" charset="0"/>
              <a:buChar char="•"/>
            </a:pPr>
            <a:r>
              <a:rPr lang="en-SG" sz="2000" dirty="0">
                <a:latin typeface="Bodoni MT" panose="02070603080606020203" pitchFamily="18" charset="0"/>
              </a:rPr>
              <a:t>Spectrograms are used as it contains a high level of detail from the audio file</a:t>
            </a:r>
          </a:p>
          <a:p>
            <a:pPr marL="285750" indent="-285750" fontAlgn="base">
              <a:buFont typeface="Arial" panose="020B0604020202020204" pitchFamily="34" charset="0"/>
              <a:buChar char="•"/>
            </a:pPr>
            <a:r>
              <a:rPr lang="en-SG" sz="2000" dirty="0">
                <a:latin typeface="Bodoni MT" panose="02070603080606020203" pitchFamily="18" charset="0"/>
              </a:rPr>
              <a:t>Grayscale spectrograms are used so as to reduce the computational demand</a:t>
            </a:r>
          </a:p>
        </p:txBody>
      </p:sp>
      <p:pic>
        <p:nvPicPr>
          <p:cNvPr id="11" name="Picture 6" descr="https://lh6.googleusercontent.com/9GHOiCslZ-UCwP-MgDeH4DxOVB53T02I5Bo7-70D4BtBgBLGjNjdBuIBEhfBgv4gW2qvp3PGZ19AFLZg0NcaAj_A3ZLUfvC6A48DDlVtUqsq8oNgKzmlic5l9_GFpxSPkvMOyka5">
            <a:extLst>
              <a:ext uri="{FF2B5EF4-FFF2-40B4-BE49-F238E27FC236}">
                <a16:creationId xmlns:a16="http://schemas.microsoft.com/office/drawing/2014/main" id="{BC0846C9-6B99-49C6-A624-5D6DF6EAF21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609" t="61116" r="49675" b="29827"/>
          <a:stretch/>
        </p:blipFill>
        <p:spPr bwMode="auto">
          <a:xfrm>
            <a:off x="6096000" y="4093767"/>
            <a:ext cx="5435730" cy="872899"/>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B7B6A667-A11C-4A0A-A5BE-C06AAF0AAF11}"/>
              </a:ext>
            </a:extLst>
          </p:cNvPr>
          <p:cNvSpPr/>
          <p:nvPr/>
        </p:nvSpPr>
        <p:spPr>
          <a:xfrm>
            <a:off x="8409210" y="2764233"/>
            <a:ext cx="576528" cy="10147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TextBox 13">
            <a:extLst>
              <a:ext uri="{FF2B5EF4-FFF2-40B4-BE49-F238E27FC236}">
                <a16:creationId xmlns:a16="http://schemas.microsoft.com/office/drawing/2014/main" id="{C5375AE7-2DC8-45B9-84EA-ACB39549171A}"/>
              </a:ext>
            </a:extLst>
          </p:cNvPr>
          <p:cNvSpPr txBox="1"/>
          <p:nvPr/>
        </p:nvSpPr>
        <p:spPr>
          <a:xfrm>
            <a:off x="7748097" y="1822020"/>
            <a:ext cx="1983516" cy="523220"/>
          </a:xfrm>
          <a:prstGeom prst="rect">
            <a:avLst/>
          </a:prstGeom>
          <a:noFill/>
        </p:spPr>
        <p:txBody>
          <a:bodyPr wrap="square" rtlCol="0">
            <a:spAutoFit/>
          </a:bodyPr>
          <a:lstStyle/>
          <a:p>
            <a:pPr algn="ctr"/>
            <a:r>
              <a:rPr lang="en-SG" sz="2800" b="1" dirty="0">
                <a:latin typeface="Bodoni MT" panose="02070603080606020203" pitchFamily="18" charset="0"/>
              </a:rPr>
              <a:t>.wav file</a:t>
            </a:r>
          </a:p>
        </p:txBody>
      </p:sp>
    </p:spTree>
    <p:extLst>
      <p:ext uri="{BB962C8B-B14F-4D97-AF65-F5344CB8AC3E}">
        <p14:creationId xmlns:p14="http://schemas.microsoft.com/office/powerpoint/2010/main" val="208304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Convolutional Neural Network</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3813613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05C154-E739-4F07-9EAC-B549AFE88D62}"/>
              </a:ext>
            </a:extLst>
          </p:cNvPr>
          <p:cNvPicPr>
            <a:picLocks noChangeAspect="1"/>
          </p:cNvPicPr>
          <p:nvPr/>
        </p:nvPicPr>
        <p:blipFill>
          <a:blip r:embed="rId2"/>
          <a:stretch>
            <a:fillRect/>
          </a:stretch>
        </p:blipFill>
        <p:spPr>
          <a:xfrm>
            <a:off x="989435" y="1560175"/>
            <a:ext cx="4188315" cy="4505334"/>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t>
            </a:r>
            <a:endParaRPr lang="en-SG" sz="2000" dirty="0">
              <a:latin typeface="Bodoni MT" panose="02070603080606020203" pitchFamily="18" charset="0"/>
            </a:endParaRPr>
          </a:p>
        </p:txBody>
      </p:sp>
      <p:sp>
        <p:nvSpPr>
          <p:cNvPr id="11" name="Rectangle: Rounded Corners 10">
            <a:extLst>
              <a:ext uri="{FF2B5EF4-FFF2-40B4-BE49-F238E27FC236}">
                <a16:creationId xmlns:a16="http://schemas.microsoft.com/office/drawing/2014/main" id="{5B103236-70FE-4E14-9470-540E7BCEF219}"/>
              </a:ext>
            </a:extLst>
          </p:cNvPr>
          <p:cNvSpPr/>
          <p:nvPr/>
        </p:nvSpPr>
        <p:spPr>
          <a:xfrm>
            <a:off x="1107830" y="1847905"/>
            <a:ext cx="4020559"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Rounded Corners 12">
            <a:extLst>
              <a:ext uri="{FF2B5EF4-FFF2-40B4-BE49-F238E27FC236}">
                <a16:creationId xmlns:a16="http://schemas.microsoft.com/office/drawing/2014/main" id="{8C51E7E6-6103-4133-A3F5-C786D96EEFA7}"/>
              </a:ext>
            </a:extLst>
          </p:cNvPr>
          <p:cNvSpPr/>
          <p:nvPr/>
        </p:nvSpPr>
        <p:spPr>
          <a:xfrm>
            <a:off x="1107830" y="3491902"/>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Rounded Corners 13">
            <a:extLst>
              <a:ext uri="{FF2B5EF4-FFF2-40B4-BE49-F238E27FC236}">
                <a16:creationId xmlns:a16="http://schemas.microsoft.com/office/drawing/2014/main" id="{DED389DB-3BA7-4544-A108-1D166FB87F44}"/>
              </a:ext>
            </a:extLst>
          </p:cNvPr>
          <p:cNvSpPr/>
          <p:nvPr/>
        </p:nvSpPr>
        <p:spPr>
          <a:xfrm>
            <a:off x="1107830" y="2711948"/>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A picture containing crossword puzzle, text&#10;&#10;Description automatically generated">
            <a:extLst>
              <a:ext uri="{FF2B5EF4-FFF2-40B4-BE49-F238E27FC236}">
                <a16:creationId xmlns:a16="http://schemas.microsoft.com/office/drawing/2014/main" id="{D328DE0A-629C-4F3E-B59F-9E88B4295A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1472" y="2126800"/>
            <a:ext cx="5010150" cy="3657600"/>
          </a:xfrm>
          <a:prstGeom prst="rect">
            <a:avLst/>
          </a:prstGeom>
        </p:spPr>
      </p:pic>
    </p:spTree>
    <p:extLst>
      <p:ext uri="{BB962C8B-B14F-4D97-AF65-F5344CB8AC3E}">
        <p14:creationId xmlns:p14="http://schemas.microsoft.com/office/powerpoint/2010/main" val="2607225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05C154-E739-4F07-9EAC-B549AFE88D62}"/>
              </a:ext>
            </a:extLst>
          </p:cNvPr>
          <p:cNvPicPr>
            <a:picLocks noChangeAspect="1"/>
          </p:cNvPicPr>
          <p:nvPr/>
        </p:nvPicPr>
        <p:blipFill>
          <a:blip r:embed="rId2"/>
          <a:stretch>
            <a:fillRect/>
          </a:stretch>
        </p:blipFill>
        <p:spPr>
          <a:xfrm>
            <a:off x="989435" y="1560175"/>
            <a:ext cx="4188315" cy="4505334"/>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t>
            </a:r>
            <a:endParaRPr lang="en-SG" sz="2000" dirty="0">
              <a:latin typeface="Bodoni MT" panose="02070603080606020203" pitchFamily="18" charset="0"/>
            </a:endParaRPr>
          </a:p>
        </p:txBody>
      </p:sp>
      <p:sp>
        <p:nvSpPr>
          <p:cNvPr id="11" name="Rectangle: Rounded Corners 10">
            <a:extLst>
              <a:ext uri="{FF2B5EF4-FFF2-40B4-BE49-F238E27FC236}">
                <a16:creationId xmlns:a16="http://schemas.microsoft.com/office/drawing/2014/main" id="{5B103236-70FE-4E14-9470-540E7BCEF219}"/>
              </a:ext>
            </a:extLst>
          </p:cNvPr>
          <p:cNvSpPr/>
          <p:nvPr/>
        </p:nvSpPr>
        <p:spPr>
          <a:xfrm>
            <a:off x="1107830" y="1847905"/>
            <a:ext cx="4020559"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Rounded Corners 12">
            <a:extLst>
              <a:ext uri="{FF2B5EF4-FFF2-40B4-BE49-F238E27FC236}">
                <a16:creationId xmlns:a16="http://schemas.microsoft.com/office/drawing/2014/main" id="{8C51E7E6-6103-4133-A3F5-C786D96EEFA7}"/>
              </a:ext>
            </a:extLst>
          </p:cNvPr>
          <p:cNvSpPr/>
          <p:nvPr/>
        </p:nvSpPr>
        <p:spPr>
          <a:xfrm>
            <a:off x="1107830" y="3491902"/>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Rounded Corners 13">
            <a:extLst>
              <a:ext uri="{FF2B5EF4-FFF2-40B4-BE49-F238E27FC236}">
                <a16:creationId xmlns:a16="http://schemas.microsoft.com/office/drawing/2014/main" id="{DED389DB-3BA7-4544-A108-1D166FB87F44}"/>
              </a:ext>
            </a:extLst>
          </p:cNvPr>
          <p:cNvSpPr/>
          <p:nvPr/>
        </p:nvSpPr>
        <p:spPr>
          <a:xfrm>
            <a:off x="1107830" y="2711948"/>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C7FB7E94-CCB7-4EEE-AAAD-D7845C728C75}"/>
              </a:ext>
            </a:extLst>
          </p:cNvPr>
          <p:cNvSpPr txBox="1"/>
          <p:nvPr/>
        </p:nvSpPr>
        <p:spPr>
          <a:xfrm>
            <a:off x="6096000" y="1445188"/>
            <a:ext cx="4329794"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Preserves spatial relationship between pixels by learning image features using small squares of input data</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Extracts features from input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Size of convolved feature is controlled by: depth (number of filters), stride (number of pixels by which filter is slid), zero-padding (around border)</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Element wise multiplication and addition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Activation layer at the end</a:t>
            </a:r>
          </a:p>
        </p:txBody>
      </p:sp>
    </p:spTree>
    <p:extLst>
      <p:ext uri="{BB962C8B-B14F-4D97-AF65-F5344CB8AC3E}">
        <p14:creationId xmlns:p14="http://schemas.microsoft.com/office/powerpoint/2010/main" val="2631547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0" y="0"/>
            <a:ext cx="12542729" cy="3594970"/>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0" y="3594970"/>
            <a:ext cx="12542729" cy="3263030"/>
          </a:xfrm>
          <a:prstGeom prst="rect">
            <a:avLst/>
          </a:prstGeom>
        </p:spPr>
      </p:pic>
      <p:sp>
        <p:nvSpPr>
          <p:cNvPr id="8" name="Title 1">
            <a:extLst>
              <a:ext uri="{FF2B5EF4-FFF2-40B4-BE49-F238E27FC236}">
                <a16:creationId xmlns:a16="http://schemas.microsoft.com/office/drawing/2014/main" id="{7E74B57D-E3E4-48D5-BF40-858C7BA09F6A}"/>
              </a:ext>
            </a:extLst>
          </p:cNvPr>
          <p:cNvSpPr txBox="1">
            <a:spLocks/>
          </p:cNvSpPr>
          <p:nvPr/>
        </p:nvSpPr>
        <p:spPr>
          <a:xfrm>
            <a:off x="3593308" y="1128022"/>
            <a:ext cx="5584248" cy="20514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dirty="0">
                <a:solidFill>
                  <a:srgbClr val="F4EFCC"/>
                </a:solidFill>
                <a:latin typeface="Bodoni MT" panose="02070603080606020203" pitchFamily="18" charset="0"/>
              </a:rPr>
              <a:t>80% of sufferers do not seek help</a:t>
            </a:r>
          </a:p>
        </p:txBody>
      </p:sp>
    </p:spTree>
    <p:extLst>
      <p:ext uri="{BB962C8B-B14F-4D97-AF65-F5344CB8AC3E}">
        <p14:creationId xmlns:p14="http://schemas.microsoft.com/office/powerpoint/2010/main" val="3315848909"/>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Dense/Fully Connected</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14223014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Dense/Fully Connected</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560175"/>
            <a:ext cx="4188315" cy="4505334"/>
          </a:xfrm>
          <a:prstGeom prst="rect">
            <a:avLst/>
          </a:prstGeom>
        </p:spPr>
      </p:pic>
      <p:sp>
        <p:nvSpPr>
          <p:cNvPr id="11" name="Rectangle: Rounded Corners 10">
            <a:extLst>
              <a:ext uri="{FF2B5EF4-FFF2-40B4-BE49-F238E27FC236}">
                <a16:creationId xmlns:a16="http://schemas.microsoft.com/office/drawing/2014/main" id="{5C1643BE-EF44-4095-BEBE-EB229B27777D}"/>
              </a:ext>
            </a:extLst>
          </p:cNvPr>
          <p:cNvSpPr/>
          <p:nvPr/>
        </p:nvSpPr>
        <p:spPr>
          <a:xfrm>
            <a:off x="1046698" y="4506768"/>
            <a:ext cx="3964917" cy="791057"/>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6E12DCE2-2384-47BC-89B8-E33759D62840}"/>
              </a:ext>
            </a:extLst>
          </p:cNvPr>
          <p:cNvSpPr txBox="1"/>
          <p:nvPr/>
        </p:nvSpPr>
        <p:spPr>
          <a:xfrm>
            <a:off x="6096000" y="1868878"/>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Regular layer of neurons in a neural network</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Each neuron receives input from all the neurons in the previous layer</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Represents matrix vector multiplication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Every input is connected to every output by a weight</a:t>
            </a:r>
          </a:p>
        </p:txBody>
      </p:sp>
    </p:spTree>
    <p:extLst>
      <p:ext uri="{BB962C8B-B14F-4D97-AF65-F5344CB8AC3E}">
        <p14:creationId xmlns:p14="http://schemas.microsoft.com/office/powerpoint/2010/main" val="28988417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Flatten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20740436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Flatten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57C5798C-90A2-4094-A015-FE785A4C9B7D}"/>
              </a:ext>
            </a:extLst>
          </p:cNvPr>
          <p:cNvSpPr/>
          <p:nvPr/>
        </p:nvSpPr>
        <p:spPr>
          <a:xfrm>
            <a:off x="1046698" y="43359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1348B993-4864-4902-B37B-B7F8ACB075C6}"/>
              </a:ext>
            </a:extLst>
          </p:cNvPr>
          <p:cNvSpPr txBox="1"/>
          <p:nvPr/>
        </p:nvSpPr>
        <p:spPr>
          <a:xfrm>
            <a:off x="6096000" y="2126801"/>
            <a:ext cx="4329794"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Remove all dimensions except for one</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Reshapes tensor to have a shape that is equal to the number of elements contained in it</a:t>
            </a:r>
          </a:p>
        </p:txBody>
      </p:sp>
    </p:spTree>
    <p:extLst>
      <p:ext uri="{BB962C8B-B14F-4D97-AF65-F5344CB8AC3E}">
        <p14:creationId xmlns:p14="http://schemas.microsoft.com/office/powerpoint/2010/main" val="3542850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1101983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0C8E26-07EE-4C38-B837-8DC0A3B9A3CF}"/>
              </a:ext>
            </a:extLst>
          </p:cNvPr>
          <p:cNvPicPr>
            <a:picLocks noChangeAspect="1"/>
          </p:cNvPicPr>
          <p:nvPr/>
        </p:nvPicPr>
        <p:blipFill>
          <a:blip r:embed="rId2"/>
          <a:stretch>
            <a:fillRect/>
          </a:stretch>
        </p:blipFill>
        <p:spPr>
          <a:xfrm>
            <a:off x="5530328" y="1793668"/>
            <a:ext cx="5715000" cy="3181350"/>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3"/>
          <a:stretch>
            <a:fillRect/>
          </a:stretch>
        </p:blipFill>
        <p:spPr>
          <a:xfrm>
            <a:off x="903365" y="1560175"/>
            <a:ext cx="4188315" cy="4505334"/>
          </a:xfrm>
          <a:prstGeom prst="rect">
            <a:avLst/>
          </a:prstGeom>
        </p:spPr>
      </p:pic>
      <p:sp>
        <p:nvSpPr>
          <p:cNvPr id="13" name="Rectangle: Rounded Corners 12">
            <a:extLst>
              <a:ext uri="{FF2B5EF4-FFF2-40B4-BE49-F238E27FC236}">
                <a16:creationId xmlns:a16="http://schemas.microsoft.com/office/drawing/2014/main" id="{1865E027-26B0-4EC8-8B45-5DB93B83ABEE}"/>
              </a:ext>
            </a:extLst>
          </p:cNvPr>
          <p:cNvSpPr/>
          <p:nvPr/>
        </p:nvSpPr>
        <p:spPr>
          <a:xfrm>
            <a:off x="946672" y="24125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65BD94BF-3B60-43D7-BC56-1C054CB7AA93}"/>
              </a:ext>
            </a:extLst>
          </p:cNvPr>
          <p:cNvSpPr/>
          <p:nvPr/>
        </p:nvSpPr>
        <p:spPr>
          <a:xfrm>
            <a:off x="946672" y="3245406"/>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B65D81BB-168D-4CC4-807D-E789F8B90425}"/>
              </a:ext>
            </a:extLst>
          </p:cNvPr>
          <p:cNvSpPr/>
          <p:nvPr/>
        </p:nvSpPr>
        <p:spPr>
          <a:xfrm>
            <a:off x="946672" y="4012772"/>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98749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03365" y="1560175"/>
            <a:ext cx="4188315" cy="4505334"/>
          </a:xfrm>
          <a:prstGeom prst="rect">
            <a:avLst/>
          </a:prstGeom>
        </p:spPr>
      </p:pic>
      <p:sp>
        <p:nvSpPr>
          <p:cNvPr id="13" name="Rectangle: Rounded Corners 12">
            <a:extLst>
              <a:ext uri="{FF2B5EF4-FFF2-40B4-BE49-F238E27FC236}">
                <a16:creationId xmlns:a16="http://schemas.microsoft.com/office/drawing/2014/main" id="{1865E027-26B0-4EC8-8B45-5DB93B83ABEE}"/>
              </a:ext>
            </a:extLst>
          </p:cNvPr>
          <p:cNvSpPr/>
          <p:nvPr/>
        </p:nvSpPr>
        <p:spPr>
          <a:xfrm>
            <a:off x="946672" y="24125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65BD94BF-3B60-43D7-BC56-1C054CB7AA93}"/>
              </a:ext>
            </a:extLst>
          </p:cNvPr>
          <p:cNvSpPr/>
          <p:nvPr/>
        </p:nvSpPr>
        <p:spPr>
          <a:xfrm>
            <a:off x="946672" y="3245406"/>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B65D81BB-168D-4CC4-807D-E789F8B90425}"/>
              </a:ext>
            </a:extLst>
          </p:cNvPr>
          <p:cNvSpPr/>
          <p:nvPr/>
        </p:nvSpPr>
        <p:spPr>
          <a:xfrm>
            <a:off x="946672" y="4012772"/>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46FA34F8-94FB-4D6F-938B-7762A8E0F68C}"/>
              </a:ext>
            </a:extLst>
          </p:cNvPr>
          <p:cNvSpPr txBox="1"/>
          <p:nvPr/>
        </p:nvSpPr>
        <p:spPr>
          <a:xfrm>
            <a:off x="6096000" y="1639986"/>
            <a:ext cx="4329794"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Reduces dimensionality of each feature map but retains most important information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Makes</a:t>
            </a:r>
            <a:r>
              <a:rPr lang="en-SG" sz="2000" dirty="0">
                <a:latin typeface="Bodoni MT" panose="02070603080606020203" pitchFamily="18" charset="0"/>
                <a:ea typeface="Lato" panose="020F0502020204030203" pitchFamily="34" charset="0"/>
                <a:cs typeface="Lato" panose="020F0502020204030203" pitchFamily="34" charset="0"/>
              </a:rPr>
              <a:t> the network invariant to small transformations, distortions and translations in the input image</a:t>
            </a:r>
          </a:p>
          <a:p>
            <a:pPr marL="285750" indent="-285750">
              <a:buFont typeface="Arial" panose="020B0604020202020204" pitchFamily="34" charset="0"/>
              <a:buChar char="•"/>
            </a:pPr>
            <a:r>
              <a:rPr lang="en-SG" sz="2000" dirty="0">
                <a:latin typeface="Bodoni MT" panose="02070603080606020203" pitchFamily="18" charset="0"/>
                <a:ea typeface="Lato" panose="020F0502020204030203" pitchFamily="34" charset="0"/>
                <a:cs typeface="Lato" panose="020F0502020204030203" pitchFamily="34" charset="0"/>
              </a:rPr>
              <a:t>Allows us to detect objects in an image no matter where they are located</a:t>
            </a:r>
            <a:endParaRPr lang="en-GB" sz="2000" dirty="0">
              <a:latin typeface="Bodoni MT" panose="02070603080606020203" pitchFamily="18"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75965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3693564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D36FA12-ED25-4AEA-94EA-68487304B41F}"/>
              </a:ext>
            </a:extLst>
          </p:cNvPr>
          <p:cNvSpPr txBox="1"/>
          <p:nvPr/>
        </p:nvSpPr>
        <p:spPr>
          <a:xfrm>
            <a:off x="6096000" y="1997839"/>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Decides whether a neuron should be activated by calculating the weighted sum and further adding bias with it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Introduces non-linearity into the output of a neuron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Sigmoid function is used so that output will always be within 0 and 1</a:t>
            </a:r>
          </a:p>
        </p:txBody>
      </p:sp>
    </p:spTree>
    <p:extLst>
      <p:ext uri="{BB962C8B-B14F-4D97-AF65-F5344CB8AC3E}">
        <p14:creationId xmlns:p14="http://schemas.microsoft.com/office/powerpoint/2010/main" val="89161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D36FA12-ED25-4AEA-94EA-68487304B41F}"/>
              </a:ext>
            </a:extLst>
          </p:cNvPr>
          <p:cNvSpPr txBox="1"/>
          <p:nvPr/>
        </p:nvSpPr>
        <p:spPr>
          <a:xfrm>
            <a:off x="6096000" y="1997839"/>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Decides whether a neuron should be activated by calculating the weighted sum and further adding bias with it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Introduces non-linearity into the output of a neuron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Sigmoid function is used so that output will always be within 0 and 1</a:t>
            </a:r>
          </a:p>
        </p:txBody>
      </p:sp>
    </p:spTree>
    <p:extLst>
      <p:ext uri="{BB962C8B-B14F-4D97-AF65-F5344CB8AC3E}">
        <p14:creationId xmlns:p14="http://schemas.microsoft.com/office/powerpoint/2010/main" val="2796551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1" y="-926926"/>
            <a:ext cx="12542729" cy="3594970"/>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2" y="4609578"/>
            <a:ext cx="12542729" cy="3263030"/>
          </a:xfrm>
          <a:prstGeom prst="rect">
            <a:avLst/>
          </a:prstGeom>
        </p:spPr>
      </p:pic>
      <p:sp>
        <p:nvSpPr>
          <p:cNvPr id="5" name="Title 1">
            <a:extLst>
              <a:ext uri="{FF2B5EF4-FFF2-40B4-BE49-F238E27FC236}">
                <a16:creationId xmlns:a16="http://schemas.microsoft.com/office/drawing/2014/main" id="{0226881B-4C37-4D9A-A5D6-9E3BBE5004D0}"/>
              </a:ext>
            </a:extLst>
          </p:cNvPr>
          <p:cNvSpPr>
            <a:spLocks noGrp="1"/>
          </p:cNvSpPr>
          <p:nvPr>
            <p:ph type="title"/>
          </p:nvPr>
        </p:nvSpPr>
        <p:spPr>
          <a:xfrm>
            <a:off x="3781007" y="2980864"/>
            <a:ext cx="4980709" cy="1315893"/>
          </a:xfrm>
        </p:spPr>
        <p:txBody>
          <a:bodyPr/>
          <a:lstStyle/>
          <a:p>
            <a:r>
              <a:rPr lang="en-US" dirty="0">
                <a:latin typeface="Bodoni MT" panose="02070603080606020203" pitchFamily="18" charset="0"/>
              </a:rPr>
              <a:t>What is Depression</a:t>
            </a:r>
            <a:endParaRPr lang="en-SG" dirty="0">
              <a:latin typeface="Bodoni MT" panose="02070603080606020203" pitchFamily="18" charset="0"/>
            </a:endParaRPr>
          </a:p>
        </p:txBody>
      </p:sp>
      <p:sp>
        <p:nvSpPr>
          <p:cNvPr id="7" name="Rectangle 6">
            <a:extLst>
              <a:ext uri="{FF2B5EF4-FFF2-40B4-BE49-F238E27FC236}">
                <a16:creationId xmlns:a16="http://schemas.microsoft.com/office/drawing/2014/main" id="{3FE79EA2-EBD8-4FB5-B2E2-9F1C19BC8332}"/>
              </a:ext>
            </a:extLst>
          </p:cNvPr>
          <p:cNvSpPr/>
          <p:nvPr/>
        </p:nvSpPr>
        <p:spPr>
          <a:xfrm>
            <a:off x="4552950" y="1086893"/>
            <a:ext cx="4980709" cy="1581150"/>
          </a:xfrm>
          <a:prstGeom prst="rect">
            <a:avLst/>
          </a:prstGeom>
          <a:solidFill>
            <a:srgbClr val="211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63954E2-3AE7-496D-8EF9-D42A0870C659}"/>
              </a:ext>
            </a:extLst>
          </p:cNvPr>
          <p:cNvSpPr/>
          <p:nvPr/>
        </p:nvSpPr>
        <p:spPr>
          <a:xfrm>
            <a:off x="4238625" y="4609577"/>
            <a:ext cx="4980709" cy="1581150"/>
          </a:xfrm>
          <a:prstGeom prst="rect">
            <a:avLst/>
          </a:prstGeom>
          <a:solidFill>
            <a:srgbClr val="211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677680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4" descr="https://miro.medium.com/max/1500/0*5euYS7InCmDP08ir.">
            <a:extLst>
              <a:ext uri="{FF2B5EF4-FFF2-40B4-BE49-F238E27FC236}">
                <a16:creationId xmlns:a16="http://schemas.microsoft.com/office/drawing/2014/main" id="{CCC6494D-5B7C-4259-A513-BFE29E35F5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5469" y="1995401"/>
            <a:ext cx="4477957" cy="24280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miro.medium.com/max/560/1*DHN75JRJ_EQgGc0spfqLtQ.png">
            <a:extLst>
              <a:ext uri="{FF2B5EF4-FFF2-40B4-BE49-F238E27FC236}">
                <a16:creationId xmlns:a16="http://schemas.microsoft.com/office/drawing/2014/main" id="{4CED59E5-85FF-477C-8C04-40F734946F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1255" y="5001676"/>
            <a:ext cx="1588225" cy="6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6786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Summary</a:t>
            </a:r>
            <a:endParaRPr lang="en-SG" sz="2000" dirty="0">
              <a:latin typeface="Bodoni MT" panose="02070603080606020203" pitchFamily="18" charset="0"/>
            </a:endParaRPr>
          </a:p>
        </p:txBody>
      </p:sp>
      <p:pic>
        <p:nvPicPr>
          <p:cNvPr id="20" name="Picture 2" descr="Screen Shot 2016-08-07 at 9.15.21 PM.png">
            <a:extLst>
              <a:ext uri="{FF2B5EF4-FFF2-40B4-BE49-F238E27FC236}">
                <a16:creationId xmlns:a16="http://schemas.microsoft.com/office/drawing/2014/main" id="{9FC90A92-2FD8-40D0-9A12-BC7198156A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700" y="2290165"/>
            <a:ext cx="9152599" cy="321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046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6DF5-8C89-4F08-8665-A580CF183722}"/>
              </a:ext>
            </a:extLst>
          </p:cNvPr>
          <p:cNvSpPr>
            <a:spLocks noGrp="1"/>
          </p:cNvSpPr>
          <p:nvPr>
            <p:ph type="title"/>
          </p:nvPr>
        </p:nvSpPr>
        <p:spPr>
          <a:xfrm>
            <a:off x="3482973" y="2425170"/>
            <a:ext cx="5226051" cy="1325563"/>
          </a:xfrm>
        </p:spPr>
        <p:txBody>
          <a:bodyPr>
            <a:normAutofit fontScale="90000"/>
          </a:bodyPr>
          <a:lstStyle/>
          <a:p>
            <a:r>
              <a:rPr lang="en-SG" dirty="0">
                <a:latin typeface="Bodoni MT" panose="02070603080606020203" pitchFamily="18" charset="0"/>
              </a:rPr>
              <a:t>However, with this, our accuracy was</a:t>
            </a:r>
            <a:br>
              <a:rPr lang="en-SG" dirty="0">
                <a:latin typeface="Bodoni MT" panose="02070603080606020203" pitchFamily="18" charset="0"/>
              </a:rPr>
            </a:br>
            <a:endParaRPr lang="en-SG" dirty="0">
              <a:latin typeface="Bodoni MT" panose="02070603080606020203" pitchFamily="18" charset="0"/>
            </a:endParaRPr>
          </a:p>
        </p:txBody>
      </p:sp>
      <p:sp>
        <p:nvSpPr>
          <p:cNvPr id="6" name="TextBox 5">
            <a:extLst>
              <a:ext uri="{FF2B5EF4-FFF2-40B4-BE49-F238E27FC236}">
                <a16:creationId xmlns:a16="http://schemas.microsoft.com/office/drawing/2014/main" id="{BEDA72A3-6E28-4AD6-8975-3003212E3C62}"/>
              </a:ext>
            </a:extLst>
          </p:cNvPr>
          <p:cNvSpPr txBox="1"/>
          <p:nvPr/>
        </p:nvSpPr>
        <p:spPr>
          <a:xfrm>
            <a:off x="4727045" y="3429000"/>
            <a:ext cx="2737908" cy="1569660"/>
          </a:xfrm>
          <a:prstGeom prst="rect">
            <a:avLst/>
          </a:prstGeom>
          <a:noFill/>
        </p:spPr>
        <p:txBody>
          <a:bodyPr wrap="square" rtlCol="0">
            <a:spAutoFit/>
          </a:bodyPr>
          <a:lstStyle/>
          <a:p>
            <a:r>
              <a:rPr lang="en-SG" sz="9600" dirty="0">
                <a:latin typeface="Bodoni MT" panose="02070603080606020203" pitchFamily="18" charset="0"/>
              </a:rPr>
              <a:t>60%</a:t>
            </a:r>
            <a:endParaRPr lang="en-SG" sz="9600" dirty="0"/>
          </a:p>
        </p:txBody>
      </p:sp>
    </p:spTree>
    <p:extLst>
      <p:ext uri="{BB962C8B-B14F-4D97-AF65-F5344CB8AC3E}">
        <p14:creationId xmlns:p14="http://schemas.microsoft.com/office/powerpoint/2010/main" val="306576718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3567113" cy="900907"/>
          </a:xfrm>
        </p:spPr>
        <p:txBody>
          <a:bodyPr>
            <a:normAutofit/>
          </a:bodyPr>
          <a:lstStyle/>
          <a:p>
            <a:r>
              <a:rPr lang="en-US" sz="4800" dirty="0">
                <a:latin typeface="Bodoni MT" panose="02070603080606020203" pitchFamily="18" charset="0"/>
              </a:rPr>
              <a:t>O</a:t>
            </a:r>
            <a:r>
              <a:rPr lang="en-SG" sz="4800" dirty="0" err="1">
                <a:latin typeface="Bodoni MT" panose="02070603080606020203" pitchFamily="18" charset="0"/>
              </a:rPr>
              <a:t>ptimisation</a:t>
            </a:r>
            <a:endParaRPr lang="en-SG" sz="4800" dirty="0">
              <a:latin typeface="Bodoni MT" panose="02070603080606020203" pitchFamily="18" charset="0"/>
            </a:endParaRPr>
          </a:p>
        </p:txBody>
      </p:sp>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3" name="Graphic 2">
            <a:extLst>
              <a:ext uri="{FF2B5EF4-FFF2-40B4-BE49-F238E27FC236}">
                <a16:creationId xmlns:a16="http://schemas.microsoft.com/office/drawing/2014/main" id="{28A9860D-46CC-4B2F-B0B5-F18F95369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5075" y="3087026"/>
            <a:ext cx="1584854" cy="1584854"/>
          </a:xfrm>
          <a:prstGeom prst="rect">
            <a:avLst/>
          </a:prstGeom>
        </p:spPr>
      </p:pic>
    </p:spTree>
    <p:extLst>
      <p:ext uri="{BB962C8B-B14F-4D97-AF65-F5344CB8AC3E}">
        <p14:creationId xmlns:p14="http://schemas.microsoft.com/office/powerpoint/2010/main" val="157950994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743346"/>
            <a:ext cx="3567113" cy="900907"/>
          </a:xfrm>
        </p:spPr>
        <p:txBody>
          <a:bodyPr>
            <a:normAutofit/>
          </a:bodyPr>
          <a:lstStyle/>
          <a:p>
            <a:r>
              <a:rPr lang="en-US" sz="4000" dirty="0">
                <a:latin typeface="Bodoni MT" panose="02070603080606020203" pitchFamily="18" charset="0"/>
              </a:rPr>
              <a:t>O</a:t>
            </a:r>
            <a:r>
              <a:rPr lang="en-SG" sz="4000" dirty="0" err="1">
                <a:latin typeface="Bodoni MT" panose="02070603080606020203" pitchFamily="18" charset="0"/>
              </a:rPr>
              <a:t>ptimisation</a:t>
            </a:r>
            <a:endParaRPr lang="en-SG" sz="4000" dirty="0">
              <a:latin typeface="Bodoni MT" panose="02070603080606020203" pitchFamily="18" charset="0"/>
            </a:endParaRPr>
          </a:p>
        </p:txBody>
      </p:sp>
      <p:pic>
        <p:nvPicPr>
          <p:cNvPr id="6" name="Picture 5" descr="A picture containing indoor, sitting, music&#10;&#10;Description automatically generated">
            <a:extLst>
              <a:ext uri="{FF2B5EF4-FFF2-40B4-BE49-F238E27FC236}">
                <a16:creationId xmlns:a16="http://schemas.microsoft.com/office/drawing/2014/main" id="{73491611-0DF8-4FCF-97CC-75FBC7065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733" y="-2482455"/>
            <a:ext cx="10992380" cy="7328253"/>
          </a:xfrm>
          <a:prstGeom prst="rect">
            <a:avLst/>
          </a:prstGeom>
        </p:spPr>
      </p:pic>
      <p:sp>
        <p:nvSpPr>
          <p:cNvPr id="7" name="Rectangle 6">
            <a:extLst>
              <a:ext uri="{FF2B5EF4-FFF2-40B4-BE49-F238E27FC236}">
                <a16:creationId xmlns:a16="http://schemas.microsoft.com/office/drawing/2014/main" id="{9FC624B3-A25D-46D6-BB33-23C5E22761C3}"/>
              </a:ext>
            </a:extLst>
          </p:cNvPr>
          <p:cNvSpPr/>
          <p:nvPr/>
        </p:nvSpPr>
        <p:spPr>
          <a:xfrm rot="2471789">
            <a:off x="3284513" y="1721125"/>
            <a:ext cx="9354682" cy="5154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BD33901B-FC91-400F-8FBA-73C9959019B8}"/>
              </a:ext>
            </a:extLst>
          </p:cNvPr>
          <p:cNvSpPr/>
          <p:nvPr/>
        </p:nvSpPr>
        <p:spPr>
          <a:xfrm>
            <a:off x="6198893" y="2967036"/>
            <a:ext cx="2523067" cy="3368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itle 1">
            <a:extLst>
              <a:ext uri="{FF2B5EF4-FFF2-40B4-BE49-F238E27FC236}">
                <a16:creationId xmlns:a16="http://schemas.microsoft.com/office/drawing/2014/main" id="{AC4FF27D-4982-4B9F-B79F-95F432622DF3}"/>
              </a:ext>
            </a:extLst>
          </p:cNvPr>
          <p:cNvSpPr txBox="1">
            <a:spLocks/>
          </p:cNvSpPr>
          <p:nvPr/>
        </p:nvSpPr>
        <p:spPr>
          <a:xfrm>
            <a:off x="2819540" y="2712215"/>
            <a:ext cx="2224374" cy="507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Autoencoders</a:t>
            </a:r>
            <a:endParaRPr lang="en-SG" sz="2400" dirty="0">
              <a:solidFill>
                <a:srgbClr val="A9A9A9"/>
              </a:solidFill>
              <a:latin typeface="Bodoni MT" panose="02070603080606020203" pitchFamily="18" charset="0"/>
            </a:endParaRPr>
          </a:p>
        </p:txBody>
      </p:sp>
      <p:sp>
        <p:nvSpPr>
          <p:cNvPr id="26" name="Title 1">
            <a:extLst>
              <a:ext uri="{FF2B5EF4-FFF2-40B4-BE49-F238E27FC236}">
                <a16:creationId xmlns:a16="http://schemas.microsoft.com/office/drawing/2014/main" id="{49228B5D-239A-481F-A76E-BE214233AF5F}"/>
              </a:ext>
            </a:extLst>
          </p:cNvPr>
          <p:cNvSpPr txBox="1">
            <a:spLocks/>
          </p:cNvSpPr>
          <p:nvPr/>
        </p:nvSpPr>
        <p:spPr>
          <a:xfrm>
            <a:off x="7024997" y="2712215"/>
            <a:ext cx="2563017" cy="7462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k-Fold Cross Validation</a:t>
            </a:r>
            <a:endParaRPr lang="en-SG" sz="2400" dirty="0">
              <a:solidFill>
                <a:srgbClr val="A9A9A9"/>
              </a:solidFill>
              <a:latin typeface="Bodoni MT" panose="02070603080606020203" pitchFamily="18" charset="0"/>
            </a:endParaRPr>
          </a:p>
        </p:txBody>
      </p:sp>
      <p:sp>
        <p:nvSpPr>
          <p:cNvPr id="27" name="Title 1">
            <a:extLst>
              <a:ext uri="{FF2B5EF4-FFF2-40B4-BE49-F238E27FC236}">
                <a16:creationId xmlns:a16="http://schemas.microsoft.com/office/drawing/2014/main" id="{305626BB-D7E6-47DF-8A80-9C46252BDF8F}"/>
              </a:ext>
            </a:extLst>
          </p:cNvPr>
          <p:cNvSpPr txBox="1">
            <a:spLocks/>
          </p:cNvSpPr>
          <p:nvPr/>
        </p:nvSpPr>
        <p:spPr>
          <a:xfrm>
            <a:off x="7117438" y="4898339"/>
            <a:ext cx="2563017" cy="507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Spectral Gating</a:t>
            </a:r>
            <a:endParaRPr lang="en-SG" sz="2400" dirty="0">
              <a:solidFill>
                <a:srgbClr val="A9A9A9"/>
              </a:solidFill>
              <a:latin typeface="Bodoni MT" panose="02070603080606020203" pitchFamily="18" charset="0"/>
            </a:endParaRPr>
          </a:p>
        </p:txBody>
      </p:sp>
      <p:sp>
        <p:nvSpPr>
          <p:cNvPr id="28" name="Title 1">
            <a:extLst>
              <a:ext uri="{FF2B5EF4-FFF2-40B4-BE49-F238E27FC236}">
                <a16:creationId xmlns:a16="http://schemas.microsoft.com/office/drawing/2014/main" id="{844C4B26-7810-42FC-AD36-5211D386222B}"/>
              </a:ext>
            </a:extLst>
          </p:cNvPr>
          <p:cNvSpPr txBox="1">
            <a:spLocks/>
          </p:cNvSpPr>
          <p:nvPr/>
        </p:nvSpPr>
        <p:spPr>
          <a:xfrm>
            <a:off x="2744760" y="4810202"/>
            <a:ext cx="2674920" cy="10120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Generative Adversarial Networks</a:t>
            </a:r>
            <a:endParaRPr lang="en-SG" sz="2400" dirty="0">
              <a:solidFill>
                <a:srgbClr val="A9A9A9"/>
              </a:solidFill>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p:nvPr/>
        </p:nvSpPr>
        <p:spPr>
          <a:xfrm>
            <a:off x="1240334" y="2443146"/>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p:nvPr/>
        </p:nvSpPr>
        <p:spPr>
          <a:xfrm>
            <a:off x="1260151" y="457403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p:nvPr/>
        </p:nvSpPr>
        <p:spPr>
          <a:xfrm>
            <a:off x="5520572" y="240012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p:nvPr/>
        </p:nvSpPr>
        <p:spPr>
          <a:xfrm>
            <a:off x="5531581" y="457403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8936" y="4797955"/>
            <a:ext cx="895272" cy="895272"/>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6497" y="4810202"/>
            <a:ext cx="859674" cy="859674"/>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265" y="2491185"/>
            <a:ext cx="1022632" cy="1022632"/>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9435" y="2759813"/>
            <a:ext cx="698666" cy="698666"/>
          </a:xfrm>
          <a:prstGeom prst="rect">
            <a:avLst/>
          </a:prstGeom>
        </p:spPr>
      </p:pic>
    </p:spTree>
    <p:extLst>
      <p:ext uri="{BB962C8B-B14F-4D97-AF65-F5344CB8AC3E}">
        <p14:creationId xmlns:p14="http://schemas.microsoft.com/office/powerpoint/2010/main" val="1547212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1328877" y="5531776"/>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Autoencoders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4" name="Picture 2" descr="https://lh4.googleusercontent.com/4W6EI0A-9M4YrWILfFUXODADxHs8rhL4-g1lidhO-MyGv0uflSLpiph2hELUW9RQ8MhQqNnXLu6WvOXXOZ8G8kjULVcGzXT19cLQYzVzY_fH88BPHckRR94NRUq2JsW92Ulmht4d">
            <a:extLst>
              <a:ext uri="{FF2B5EF4-FFF2-40B4-BE49-F238E27FC236}">
                <a16:creationId xmlns:a16="http://schemas.microsoft.com/office/drawing/2014/main" id="{4967F44E-86A9-4E63-8512-389F987CD9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641" y="1941790"/>
            <a:ext cx="2774786" cy="25351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lh3.googleusercontent.com/a5L_MRfUL2dNG6WcFgm2nuLZieTE2aJ-caYapZg0KXJkcHiremOWK3VeEiFuza4Xw9JltD4RwAkVgCm53Cmv3VYH6F7Q9bi2byDTFzvwSPaaonftUcJQc_53W7jfjilyoYoMuxTG">
            <a:extLst>
              <a:ext uri="{FF2B5EF4-FFF2-40B4-BE49-F238E27FC236}">
                <a16:creationId xmlns:a16="http://schemas.microsoft.com/office/drawing/2014/main" id="{CA514381-00FC-42D6-86D0-FF0BBAA176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2249" y="1908809"/>
            <a:ext cx="2700670" cy="26011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D67144-A0CD-4AB5-B066-A24E6AE3E430}"/>
              </a:ext>
            </a:extLst>
          </p:cNvPr>
          <p:cNvSpPr txBox="1"/>
          <p:nvPr/>
        </p:nvSpPr>
        <p:spPr>
          <a:xfrm>
            <a:off x="3456003" y="4620736"/>
            <a:ext cx="1050062" cy="400110"/>
          </a:xfrm>
          <a:prstGeom prst="rect">
            <a:avLst/>
          </a:prstGeom>
          <a:noFill/>
        </p:spPr>
        <p:txBody>
          <a:bodyPr wrap="square" rtlCol="0">
            <a:spAutoFit/>
          </a:bodyPr>
          <a:lstStyle/>
          <a:p>
            <a:r>
              <a:rPr lang="en-SG" sz="2000" b="1" dirty="0">
                <a:latin typeface="Bodoni MT" panose="02070603080606020203" pitchFamily="18" charset="0"/>
              </a:rPr>
              <a:t>Encoder</a:t>
            </a:r>
          </a:p>
        </p:txBody>
      </p:sp>
      <p:sp>
        <p:nvSpPr>
          <p:cNvPr id="17" name="TextBox 16">
            <a:extLst>
              <a:ext uri="{FF2B5EF4-FFF2-40B4-BE49-F238E27FC236}">
                <a16:creationId xmlns:a16="http://schemas.microsoft.com/office/drawing/2014/main" id="{C3032972-0328-4C18-AF3E-1D9BDEA56861}"/>
              </a:ext>
            </a:extLst>
          </p:cNvPr>
          <p:cNvSpPr txBox="1"/>
          <p:nvPr/>
        </p:nvSpPr>
        <p:spPr>
          <a:xfrm>
            <a:off x="7937502" y="4620736"/>
            <a:ext cx="1330510" cy="400110"/>
          </a:xfrm>
          <a:prstGeom prst="rect">
            <a:avLst/>
          </a:prstGeom>
          <a:noFill/>
        </p:spPr>
        <p:txBody>
          <a:bodyPr wrap="square" rtlCol="0">
            <a:spAutoFit/>
          </a:bodyPr>
          <a:lstStyle/>
          <a:p>
            <a:r>
              <a:rPr lang="en-SG" sz="2000" b="1" dirty="0">
                <a:latin typeface="Bodoni MT" panose="02070603080606020203" pitchFamily="18" charset="0"/>
              </a:rPr>
              <a:t>Decoder</a:t>
            </a:r>
          </a:p>
        </p:txBody>
      </p:sp>
    </p:spTree>
    <p:extLst>
      <p:ext uri="{BB962C8B-B14F-4D97-AF65-F5344CB8AC3E}">
        <p14:creationId xmlns:p14="http://schemas.microsoft.com/office/powerpoint/2010/main" val="40037456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26 -0.1375 L 0 0 Z " pathEditMode="relative" ptsTypes="AAA">
                                      <p:cBhvr>
                                        <p:cTn id="6" dur="750" fill="hold"/>
                                        <p:tgtEl>
                                          <p:spTgt spid="3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26 -0.1375 L 0 0 Z " pathEditMode="relative" ptsTypes="AAA">
                                      <p:cBhvr>
                                        <p:cTn id="8" dur="75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1328877" y="5531776"/>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Autoencoders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033" name="Picture 9">
            <a:extLst>
              <a:ext uri="{FF2B5EF4-FFF2-40B4-BE49-F238E27FC236}">
                <a16:creationId xmlns:a16="http://schemas.microsoft.com/office/drawing/2014/main" id="{3B444457-9721-4A87-B236-04C95675B7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6010" t="62241" r="8618" b="31626"/>
          <a:stretch/>
        </p:blipFill>
        <p:spPr bwMode="auto">
          <a:xfrm>
            <a:off x="6589825" y="3809573"/>
            <a:ext cx="5390751" cy="525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7BD6012-C6F4-4160-B2A1-E9BD7EAC7EA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130" t="69158" r="50371" b="24709"/>
          <a:stretch/>
        </p:blipFill>
        <p:spPr bwMode="auto">
          <a:xfrm>
            <a:off x="786684" y="3862820"/>
            <a:ext cx="5257800" cy="5257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7BFD778-269F-4C25-8578-33FB8F5CD39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727" t="35106" r="6790" b="40844"/>
          <a:stretch/>
        </p:blipFill>
        <p:spPr bwMode="auto">
          <a:xfrm>
            <a:off x="1209235" y="1628014"/>
            <a:ext cx="10379485" cy="156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166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852470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0" name="Picture 2">
            <a:extLst>
              <a:ext uri="{FF2B5EF4-FFF2-40B4-BE49-F238E27FC236}">
                <a16:creationId xmlns:a16="http://schemas.microsoft.com/office/drawing/2014/main" id="{5CA477A2-60A1-4743-9BC2-68C86CD22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9563" y="1628014"/>
            <a:ext cx="8616462" cy="315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0770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208 -0.13773 L 0 0 Z " pathEditMode="relative" ptsTypes="AAA">
                                      <p:cBhvr>
                                        <p:cTn id="6" dur="750" fill="hold"/>
                                        <p:tgtEl>
                                          <p:spTgt spid="3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208 -0.13773 L 0 0 Z " pathEditMode="relative" ptsTypes="AAA">
                                      <p:cBhvr>
                                        <p:cTn id="8" dur="75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856361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 name="Picture 19">
            <a:extLst>
              <a:ext uri="{FF2B5EF4-FFF2-40B4-BE49-F238E27FC236}">
                <a16:creationId xmlns:a16="http://schemas.microsoft.com/office/drawing/2014/main" id="{F104869D-2537-4EF4-9A4B-A7C9FA3FCC56}"/>
              </a:ext>
            </a:extLst>
          </p:cNvPr>
          <p:cNvPicPr>
            <a:picLocks noChangeAspect="1"/>
          </p:cNvPicPr>
          <p:nvPr/>
        </p:nvPicPr>
        <p:blipFill>
          <a:blip r:embed="rId10"/>
          <a:stretch>
            <a:fillRect/>
          </a:stretch>
        </p:blipFill>
        <p:spPr>
          <a:xfrm>
            <a:off x="3823109" y="1985130"/>
            <a:ext cx="4751572" cy="2887740"/>
          </a:xfrm>
          <a:prstGeom prst="rect">
            <a:avLst/>
          </a:prstGeom>
        </p:spPr>
      </p:pic>
      <p:sp>
        <p:nvSpPr>
          <p:cNvPr id="22" name="TextBox 21">
            <a:extLst>
              <a:ext uri="{FF2B5EF4-FFF2-40B4-BE49-F238E27FC236}">
                <a16:creationId xmlns:a16="http://schemas.microsoft.com/office/drawing/2014/main" id="{9F06BFD2-E67E-49E4-85CE-A204622FBE18}"/>
              </a:ext>
            </a:extLst>
          </p:cNvPr>
          <p:cNvSpPr txBox="1"/>
          <p:nvPr/>
        </p:nvSpPr>
        <p:spPr>
          <a:xfrm>
            <a:off x="4940149" y="1326223"/>
            <a:ext cx="2517492" cy="523220"/>
          </a:xfrm>
          <a:prstGeom prst="rect">
            <a:avLst/>
          </a:prstGeom>
          <a:noFill/>
        </p:spPr>
        <p:txBody>
          <a:bodyPr wrap="square" rtlCol="0">
            <a:spAutoFit/>
          </a:bodyPr>
          <a:lstStyle/>
          <a:p>
            <a:r>
              <a:rPr lang="en-SG" sz="2800" b="1" dirty="0">
                <a:latin typeface="Caros" panose="020B0503030302020204" pitchFamily="34" charset="0"/>
              </a:rPr>
              <a:t>MNIST Dataset</a:t>
            </a:r>
          </a:p>
        </p:txBody>
      </p:sp>
    </p:spTree>
    <p:extLst>
      <p:ext uri="{BB962C8B-B14F-4D97-AF65-F5344CB8AC3E}">
        <p14:creationId xmlns:p14="http://schemas.microsoft.com/office/powerpoint/2010/main" val="3413799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6" name="Picture 4" descr="https://lh6.googleusercontent.com/ccNjuJ3F3E5AmOYJfjhZP1Qj74bp0Km6KQUGcXQnz-CViMyD-0x-7iRz_jb151hS4E3AITP3zzB8ftqGvFdT7_CJhidY0cjI_IE41lVdwXAQmYJ-g96uMwTVzueyrwxL7qnG2AEd">
            <a:extLst>
              <a:ext uri="{FF2B5EF4-FFF2-40B4-BE49-F238E27FC236}">
                <a16:creationId xmlns:a16="http://schemas.microsoft.com/office/drawing/2014/main" id="{BC041825-A2D9-4983-877F-049AA260D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8129" y="1992922"/>
            <a:ext cx="3937563" cy="26142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BD14B89-CA75-41CB-83D9-02525F362272}"/>
              </a:ext>
            </a:extLst>
          </p:cNvPr>
          <p:cNvSpPr txBox="1"/>
          <p:nvPr/>
        </p:nvSpPr>
        <p:spPr>
          <a:xfrm>
            <a:off x="4197820" y="1469702"/>
            <a:ext cx="3796359" cy="523220"/>
          </a:xfrm>
          <a:prstGeom prst="rect">
            <a:avLst/>
          </a:prstGeom>
          <a:noFill/>
        </p:spPr>
        <p:txBody>
          <a:bodyPr wrap="square" rtlCol="0">
            <a:spAutoFit/>
          </a:bodyPr>
          <a:lstStyle/>
          <a:p>
            <a:pPr algn="ctr"/>
            <a:r>
              <a:rPr lang="en-SG" sz="2800" b="1" dirty="0">
                <a:latin typeface="Caros" panose="020B0503030302020204" pitchFamily="34" charset="0"/>
              </a:rPr>
              <a:t>Outputs from generator</a:t>
            </a:r>
          </a:p>
        </p:txBody>
      </p:sp>
      <p:sp>
        <p:nvSpPr>
          <p:cNvPr id="18" name="TextBox 17">
            <a:extLst>
              <a:ext uri="{FF2B5EF4-FFF2-40B4-BE49-F238E27FC236}">
                <a16:creationId xmlns:a16="http://schemas.microsoft.com/office/drawing/2014/main" id="{DABA3100-77DE-423D-BEAE-DBA252A8207A}"/>
              </a:ext>
            </a:extLst>
          </p:cNvPr>
          <p:cNvSpPr txBox="1"/>
          <p:nvPr/>
        </p:nvSpPr>
        <p:spPr>
          <a:xfrm>
            <a:off x="2606722" y="4620997"/>
            <a:ext cx="1617944" cy="400110"/>
          </a:xfrm>
          <a:prstGeom prst="rect">
            <a:avLst/>
          </a:prstGeom>
          <a:noFill/>
        </p:spPr>
        <p:txBody>
          <a:bodyPr wrap="square" rtlCol="0">
            <a:spAutoFit/>
          </a:bodyPr>
          <a:lstStyle/>
          <a:p>
            <a:pPr algn="ctr"/>
            <a:r>
              <a:rPr lang="en-SG" sz="2000" b="1" dirty="0">
                <a:latin typeface="Caros" panose="020B0503030302020204" pitchFamily="34" charset="0"/>
              </a:rPr>
              <a:t>1st epoch</a:t>
            </a:r>
          </a:p>
        </p:txBody>
      </p:sp>
      <p:sp>
        <p:nvSpPr>
          <p:cNvPr id="19" name="TextBox 18">
            <a:extLst>
              <a:ext uri="{FF2B5EF4-FFF2-40B4-BE49-F238E27FC236}">
                <a16:creationId xmlns:a16="http://schemas.microsoft.com/office/drawing/2014/main" id="{6FDC5482-82AD-4293-9BDA-018AC2210E90}"/>
              </a:ext>
            </a:extLst>
          </p:cNvPr>
          <p:cNvSpPr txBox="1"/>
          <p:nvPr/>
        </p:nvSpPr>
        <p:spPr>
          <a:xfrm>
            <a:off x="7994179" y="4607207"/>
            <a:ext cx="1870967" cy="400110"/>
          </a:xfrm>
          <a:prstGeom prst="rect">
            <a:avLst/>
          </a:prstGeom>
          <a:noFill/>
        </p:spPr>
        <p:txBody>
          <a:bodyPr wrap="square" rtlCol="0">
            <a:spAutoFit/>
          </a:bodyPr>
          <a:lstStyle/>
          <a:p>
            <a:pPr algn="ctr"/>
            <a:r>
              <a:rPr lang="en-SG" sz="2000" b="1" dirty="0">
                <a:latin typeface="Caros" panose="020B0503030302020204" pitchFamily="34" charset="0"/>
              </a:rPr>
              <a:t>20th epoch</a:t>
            </a:r>
          </a:p>
        </p:txBody>
      </p:sp>
      <p:pic>
        <p:nvPicPr>
          <p:cNvPr id="21" name="Picture 2" descr="https://lh3.googleusercontent.com/xtbeI17L4lSXlOwG3qsvuzN3AR8pyR7HaG0FUJmkOxswGuoXzhfjFG9gUIaj0GN1UHK4NHdWmhf9z--L20-NldQQIxSyijA7f8uO4W3-RYTnPVT192dwyFJU5DlGCXPyfpIUBG23">
            <a:extLst>
              <a:ext uri="{FF2B5EF4-FFF2-40B4-BE49-F238E27FC236}">
                <a16:creationId xmlns:a16="http://schemas.microsoft.com/office/drawing/2014/main" id="{35477A48-56EB-4258-9B7D-F83E7A288F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7515" y="2084637"/>
            <a:ext cx="3796358" cy="253636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08C5735-A42E-4BEE-8E29-B464E00AFBC8}"/>
              </a:ext>
            </a:extLst>
          </p:cNvPr>
          <p:cNvSpPr>
            <a:spLocks noGrp="1"/>
          </p:cNvSpPr>
          <p:nvPr>
            <p:ph type="title"/>
          </p:nvPr>
        </p:nvSpPr>
        <p:spPr>
          <a:xfrm>
            <a:off x="687386" y="477080"/>
            <a:ext cx="856361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Tree>
    <p:extLst>
      <p:ext uri="{BB962C8B-B14F-4D97-AF65-F5344CB8AC3E}">
        <p14:creationId xmlns:p14="http://schemas.microsoft.com/office/powerpoint/2010/main" val="3695682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4" y="-8482"/>
            <a:ext cx="12542729" cy="189458"/>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0" y="6668542"/>
            <a:ext cx="12542729" cy="189458"/>
          </a:xfrm>
          <a:prstGeom prst="rect">
            <a:avLst/>
          </a:prstGeom>
        </p:spPr>
      </p:pic>
      <p:pic>
        <p:nvPicPr>
          <p:cNvPr id="10" name="Picture 2">
            <a:extLst>
              <a:ext uri="{FF2B5EF4-FFF2-40B4-BE49-F238E27FC236}">
                <a16:creationId xmlns:a16="http://schemas.microsoft.com/office/drawing/2014/main" id="{F22A6B9F-6850-410A-853B-10838F24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733" y="1538580"/>
            <a:ext cx="7056034" cy="378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6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9252015" cy="900907"/>
          </a:xfrm>
        </p:spPr>
        <p:txBody>
          <a:bodyPr>
            <a:normAutofit fontScale="90000"/>
          </a:bodyPr>
          <a:lstStyle/>
          <a:p>
            <a:r>
              <a:rPr lang="en-US" sz="4000" dirty="0">
                <a:latin typeface="Bodoni MT" panose="02070603080606020203" pitchFamily="18" charset="0"/>
              </a:rPr>
              <a:t>Conditional Generative Adversarial Networks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sp>
        <p:nvSpPr>
          <p:cNvPr id="17" name="TextBox 16">
            <a:extLst>
              <a:ext uri="{FF2B5EF4-FFF2-40B4-BE49-F238E27FC236}">
                <a16:creationId xmlns:a16="http://schemas.microsoft.com/office/drawing/2014/main" id="{7BD14B89-CA75-41CB-83D9-02525F362272}"/>
              </a:ext>
            </a:extLst>
          </p:cNvPr>
          <p:cNvSpPr txBox="1"/>
          <p:nvPr/>
        </p:nvSpPr>
        <p:spPr>
          <a:xfrm>
            <a:off x="4197820" y="1469702"/>
            <a:ext cx="3796359" cy="523220"/>
          </a:xfrm>
          <a:prstGeom prst="rect">
            <a:avLst/>
          </a:prstGeom>
          <a:noFill/>
        </p:spPr>
        <p:txBody>
          <a:bodyPr wrap="square" rtlCol="0">
            <a:spAutoFit/>
          </a:bodyPr>
          <a:lstStyle/>
          <a:p>
            <a:pPr algn="ctr"/>
            <a:r>
              <a:rPr lang="en-SG" sz="2800" b="1" dirty="0">
                <a:latin typeface="Caros" panose="020B0503030302020204" pitchFamily="34" charset="0"/>
              </a:rPr>
              <a:t>Outputs from generator</a:t>
            </a:r>
          </a:p>
        </p:txBody>
      </p:sp>
      <p:sp>
        <p:nvSpPr>
          <p:cNvPr id="18" name="TextBox 17">
            <a:extLst>
              <a:ext uri="{FF2B5EF4-FFF2-40B4-BE49-F238E27FC236}">
                <a16:creationId xmlns:a16="http://schemas.microsoft.com/office/drawing/2014/main" id="{DABA3100-77DE-423D-BEAE-DBA252A8207A}"/>
              </a:ext>
            </a:extLst>
          </p:cNvPr>
          <p:cNvSpPr txBox="1"/>
          <p:nvPr/>
        </p:nvSpPr>
        <p:spPr>
          <a:xfrm>
            <a:off x="2318004" y="4686902"/>
            <a:ext cx="1617944" cy="400110"/>
          </a:xfrm>
          <a:prstGeom prst="rect">
            <a:avLst/>
          </a:prstGeom>
          <a:noFill/>
        </p:spPr>
        <p:txBody>
          <a:bodyPr wrap="square" rtlCol="0">
            <a:spAutoFit/>
          </a:bodyPr>
          <a:lstStyle/>
          <a:p>
            <a:pPr algn="ctr"/>
            <a:r>
              <a:rPr lang="en-SG" sz="2000" b="1" dirty="0">
                <a:latin typeface="Caros" panose="020B0503030302020204" pitchFamily="34" charset="0"/>
              </a:rPr>
              <a:t>1st epoch</a:t>
            </a:r>
          </a:p>
        </p:txBody>
      </p:sp>
      <p:sp>
        <p:nvSpPr>
          <p:cNvPr id="19" name="TextBox 18">
            <a:extLst>
              <a:ext uri="{FF2B5EF4-FFF2-40B4-BE49-F238E27FC236}">
                <a16:creationId xmlns:a16="http://schemas.microsoft.com/office/drawing/2014/main" id="{6FDC5482-82AD-4293-9BDA-018AC2210E90}"/>
              </a:ext>
            </a:extLst>
          </p:cNvPr>
          <p:cNvSpPr txBox="1"/>
          <p:nvPr/>
        </p:nvSpPr>
        <p:spPr>
          <a:xfrm>
            <a:off x="7994179" y="4709230"/>
            <a:ext cx="1870967" cy="400110"/>
          </a:xfrm>
          <a:prstGeom prst="rect">
            <a:avLst/>
          </a:prstGeom>
          <a:noFill/>
        </p:spPr>
        <p:txBody>
          <a:bodyPr wrap="square" rtlCol="0">
            <a:spAutoFit/>
          </a:bodyPr>
          <a:lstStyle/>
          <a:p>
            <a:pPr algn="ctr"/>
            <a:r>
              <a:rPr lang="en-SG" sz="2000" b="1" dirty="0">
                <a:latin typeface="Caros" panose="020B0503030302020204" pitchFamily="34" charset="0"/>
              </a:rPr>
              <a:t>20th epoch</a:t>
            </a:r>
          </a:p>
        </p:txBody>
      </p:sp>
      <p:pic>
        <p:nvPicPr>
          <p:cNvPr id="1026" name="Picture 2">
            <a:extLst>
              <a:ext uri="{FF2B5EF4-FFF2-40B4-BE49-F238E27FC236}">
                <a16:creationId xmlns:a16="http://schemas.microsoft.com/office/drawing/2014/main" id="{77DF8F69-D834-41CC-BF9B-8146A0480F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254" y="1933720"/>
            <a:ext cx="4526362" cy="2865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200990-D749-4E9D-9862-FED54A77B7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5576" y="1933720"/>
            <a:ext cx="4557211" cy="28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2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0" name="Picture 2">
            <a:extLst>
              <a:ext uri="{FF2B5EF4-FFF2-40B4-BE49-F238E27FC236}">
                <a16:creationId xmlns:a16="http://schemas.microsoft.com/office/drawing/2014/main" id="{9CD4C44A-0D22-4992-A601-3D2B316CA1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252" t="29182" r="16900" b="5730"/>
          <a:stretch/>
        </p:blipFill>
        <p:spPr bwMode="auto">
          <a:xfrm>
            <a:off x="772845" y="1628127"/>
            <a:ext cx="4877443" cy="2886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B82C8E4-70F2-487E-BD99-1FDA4D99A6E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1211" t="28481" r="15821" b="18036"/>
          <a:stretch/>
        </p:blipFill>
        <p:spPr bwMode="auto">
          <a:xfrm>
            <a:off x="6405703" y="1806442"/>
            <a:ext cx="5054632" cy="240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63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195 -0.16783 L 0 0 Z " pathEditMode="relative" ptsTypes="AAA">
                                      <p:cBhvr>
                                        <p:cTn id="6" dur="750" fill="hold"/>
                                        <p:tgtEl>
                                          <p:spTgt spid="3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195 -0.16783 L 0 0 Z " pathEditMode="relative" ptsTypes="AAA">
                                      <p:cBhvr>
                                        <p:cTn id="8" dur="75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4" name="Picture 6">
            <a:extLst>
              <a:ext uri="{FF2B5EF4-FFF2-40B4-BE49-F238E27FC236}">
                <a16:creationId xmlns:a16="http://schemas.microsoft.com/office/drawing/2014/main" id="{53348A69-C877-41E8-AC32-576F61581A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20" t="27692" r="16670" b="22553"/>
          <a:stretch/>
        </p:blipFill>
        <p:spPr bwMode="auto">
          <a:xfrm>
            <a:off x="598634" y="1724106"/>
            <a:ext cx="5176995" cy="23063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E90703E-1ECC-4864-AE6A-9FD45CB9A28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1428" t="35773" r="17473" b="13237"/>
          <a:stretch/>
        </p:blipFill>
        <p:spPr bwMode="auto">
          <a:xfrm>
            <a:off x="6416373" y="1603789"/>
            <a:ext cx="5098436" cy="238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4642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8" name="Picture 10">
            <a:extLst>
              <a:ext uri="{FF2B5EF4-FFF2-40B4-BE49-F238E27FC236}">
                <a16:creationId xmlns:a16="http://schemas.microsoft.com/office/drawing/2014/main" id="{7FE130B8-EAE4-48DB-9C2C-9CACCCF6A0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890" t="39524" r="17067" b="40403"/>
          <a:stretch/>
        </p:blipFill>
        <p:spPr bwMode="auto">
          <a:xfrm>
            <a:off x="3083317" y="2567313"/>
            <a:ext cx="6025365" cy="109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6" name="Rectangle 5">
            <a:extLst>
              <a:ext uri="{FF2B5EF4-FFF2-40B4-BE49-F238E27FC236}">
                <a16:creationId xmlns:a16="http://schemas.microsoft.com/office/drawing/2014/main" id="{857CAD17-BB1B-434C-8363-1EBD7EBFAA0F}"/>
              </a:ext>
            </a:extLst>
          </p:cNvPr>
          <p:cNvSpPr/>
          <p:nvPr/>
        </p:nvSpPr>
        <p:spPr>
          <a:xfrm>
            <a:off x="3763108" y="2760784"/>
            <a:ext cx="3903785"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D446CAB3-63F9-4C72-9FB4-EFB099C2666B}"/>
              </a:ext>
            </a:extLst>
          </p:cNvPr>
          <p:cNvSpPr/>
          <p:nvPr/>
        </p:nvSpPr>
        <p:spPr>
          <a:xfrm>
            <a:off x="7666894" y="2760783"/>
            <a:ext cx="923746" cy="90090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Connector 6">
            <a:extLst>
              <a:ext uri="{FF2B5EF4-FFF2-40B4-BE49-F238E27FC236}">
                <a16:creationId xmlns:a16="http://schemas.microsoft.com/office/drawing/2014/main" id="{523F2074-8743-4A6C-A944-E11026AC5344}"/>
              </a:ext>
            </a:extLst>
          </p:cNvPr>
          <p:cNvCxnSpPr>
            <a:cxnSpLocks/>
            <a:endCxn id="6" idx="2"/>
          </p:cNvCxnSpPr>
          <p:nvPr/>
        </p:nvCxnSpPr>
        <p:spPr>
          <a:xfrm flipV="1">
            <a:off x="4771141" y="3661691"/>
            <a:ext cx="943860" cy="41300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D622B3D-4024-4047-BFC7-A47C99C18BD4}"/>
              </a:ext>
            </a:extLst>
          </p:cNvPr>
          <p:cNvSpPr txBox="1"/>
          <p:nvPr/>
        </p:nvSpPr>
        <p:spPr>
          <a:xfrm>
            <a:off x="3994110" y="4193266"/>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11" name="Straight Connector 10">
            <a:extLst>
              <a:ext uri="{FF2B5EF4-FFF2-40B4-BE49-F238E27FC236}">
                <a16:creationId xmlns:a16="http://schemas.microsoft.com/office/drawing/2014/main" id="{93B8E79D-5723-4733-8DC0-7CE889ADAF83}"/>
              </a:ext>
            </a:extLst>
          </p:cNvPr>
          <p:cNvCxnSpPr>
            <a:stCxn id="15" idx="2"/>
          </p:cNvCxnSpPr>
          <p:nvPr/>
        </p:nvCxnSpPr>
        <p:spPr>
          <a:xfrm>
            <a:off x="8128767" y="3661690"/>
            <a:ext cx="582096" cy="54387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5ADB4C3-9ED0-4BA9-8CB3-6F797356474A}"/>
              </a:ext>
            </a:extLst>
          </p:cNvPr>
          <p:cNvSpPr txBox="1"/>
          <p:nvPr/>
        </p:nvSpPr>
        <p:spPr>
          <a:xfrm>
            <a:off x="8358862" y="4261536"/>
            <a:ext cx="1554061"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48931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169 -0.16111 L 0 0 Z " pathEditMode="relative" ptsTypes="AAA">
                                      <p:cBhvr>
                                        <p:cTn id="6" dur="750" fill="hold"/>
                                        <p:tgtEl>
                                          <p:spTgt spid="3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169 -0.16111 L 0 0 Z " pathEditMode="relative" ptsTypes="AAA">
                                      <p:cBhvr>
                                        <p:cTn id="8" dur="75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7406083" y="2765866"/>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558459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6495339"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stCxn id="14" idx="2"/>
          </p:cNvCxnSpPr>
          <p:nvPr/>
        </p:nvCxnSpPr>
        <p:spPr>
          <a:xfrm>
            <a:off x="7867956" y="3661689"/>
            <a:ext cx="329560" cy="346698"/>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211479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6519120" y="2760782"/>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558459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38847"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6980993" y="3656605"/>
            <a:ext cx="710190" cy="669639"/>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42731070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5609796" y="2765866"/>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6332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6071669" y="3661689"/>
            <a:ext cx="1619514" cy="664555"/>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32846896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4686593" y="2760782"/>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5610339" y="2759773"/>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5776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57288"/>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5148466" y="3656605"/>
            <a:ext cx="2542717" cy="669639"/>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3590085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4686724" y="2753213"/>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3756749" y="2755755"/>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5610274" y="2753845"/>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55066"/>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54750"/>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stCxn id="20" idx="0"/>
            <a:endCxn id="13" idx="2"/>
          </p:cNvCxnSpPr>
          <p:nvPr/>
        </p:nvCxnSpPr>
        <p:spPr>
          <a:xfrm flipV="1">
            <a:off x="4005290" y="3654120"/>
            <a:ext cx="1143308" cy="552932"/>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4218622" y="3651578"/>
            <a:ext cx="3472561" cy="674666"/>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2427741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D1C8C-5512-4DD2-9B76-45B23C7B8E26}"/>
              </a:ext>
            </a:extLst>
          </p:cNvPr>
          <p:cNvPicPr>
            <a:picLocks noChangeAspect="1"/>
          </p:cNvPicPr>
          <p:nvPr/>
        </p:nvPicPr>
        <p:blipFill rotWithShape="1">
          <a:blip r:embed="rId2"/>
          <a:srcRect t="12026" b="13464"/>
          <a:stretch/>
        </p:blipFill>
        <p:spPr>
          <a:xfrm>
            <a:off x="-313508" y="535577"/>
            <a:ext cx="13131302" cy="5503561"/>
          </a:xfrm>
          <a:prstGeom prst="rect">
            <a:avLst/>
          </a:prstGeom>
        </p:spPr>
      </p:pic>
    </p:spTree>
    <p:extLst>
      <p:ext uri="{BB962C8B-B14F-4D97-AF65-F5344CB8AC3E}">
        <p14:creationId xmlns:p14="http://schemas.microsoft.com/office/powerpoint/2010/main" val="114384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0292FC10-D246-427C-AAD5-36D54A23DAE4}"/>
              </a:ext>
            </a:extLst>
          </p:cNvPr>
          <p:cNvPicPr>
            <a:picLocks noChangeAspect="1"/>
          </p:cNvPicPr>
          <p:nvPr/>
        </p:nvPicPr>
        <p:blipFill rotWithShape="1">
          <a:blip r:embed="rId2">
            <a:extLst>
              <a:ext uri="{28A0092B-C50C-407E-A947-70E740481C1C}">
                <a14:useLocalDpi xmlns:a14="http://schemas.microsoft.com/office/drawing/2010/main" val="0"/>
              </a:ext>
            </a:extLst>
          </a:blip>
          <a:srcRect l="12343" t="12426" r="62951" b="28655"/>
          <a:stretch/>
        </p:blipFill>
        <p:spPr>
          <a:xfrm>
            <a:off x="2767068" y="1377987"/>
            <a:ext cx="2639788" cy="3541029"/>
          </a:xfrm>
          <a:prstGeom prst="rect">
            <a:avLst/>
          </a:prstGeom>
        </p:spPr>
      </p:pic>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pic>
        <p:nvPicPr>
          <p:cNvPr id="3075" name="Picture 3">
            <a:extLst>
              <a:ext uri="{FF2B5EF4-FFF2-40B4-BE49-F238E27FC236}">
                <a16:creationId xmlns:a16="http://schemas.microsoft.com/office/drawing/2014/main" id="{F8A503D5-C68F-4FFB-84B5-A49E059A70A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456" t="27169" r="52063" b="5567"/>
          <a:stretch/>
        </p:blipFill>
        <p:spPr bwMode="auto">
          <a:xfrm>
            <a:off x="6785145" y="1351199"/>
            <a:ext cx="2711371" cy="37329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31F962-4853-46F6-9B26-353AD7F30084}"/>
              </a:ext>
            </a:extLst>
          </p:cNvPr>
          <p:cNvSpPr txBox="1"/>
          <p:nvPr/>
        </p:nvSpPr>
        <p:spPr>
          <a:xfrm>
            <a:off x="9880685" y="3059668"/>
            <a:ext cx="1684773" cy="369332"/>
          </a:xfrm>
          <a:prstGeom prst="rect">
            <a:avLst/>
          </a:prstGeom>
          <a:noFill/>
        </p:spPr>
        <p:txBody>
          <a:bodyPr wrap="square" rtlCol="0">
            <a:spAutoFit/>
          </a:bodyPr>
          <a:lstStyle/>
          <a:p>
            <a:r>
              <a:rPr lang="en-SG" dirty="0">
                <a:latin typeface="Bodoni MT" panose="02070603080606020203" pitchFamily="18" charset="0"/>
              </a:rPr>
              <a:t>With K-Fold</a:t>
            </a:r>
          </a:p>
        </p:txBody>
      </p:sp>
      <p:sp>
        <p:nvSpPr>
          <p:cNvPr id="22" name="TextBox 21">
            <a:extLst>
              <a:ext uri="{FF2B5EF4-FFF2-40B4-BE49-F238E27FC236}">
                <a16:creationId xmlns:a16="http://schemas.microsoft.com/office/drawing/2014/main" id="{AE4C3FF7-F7A3-4280-A5B8-0AA291D73ADF}"/>
              </a:ext>
            </a:extLst>
          </p:cNvPr>
          <p:cNvSpPr txBox="1"/>
          <p:nvPr/>
        </p:nvSpPr>
        <p:spPr>
          <a:xfrm>
            <a:off x="1143199" y="3033015"/>
            <a:ext cx="1979789" cy="369332"/>
          </a:xfrm>
          <a:prstGeom prst="rect">
            <a:avLst/>
          </a:prstGeom>
          <a:noFill/>
        </p:spPr>
        <p:txBody>
          <a:bodyPr wrap="square" rtlCol="0">
            <a:spAutoFit/>
          </a:bodyPr>
          <a:lstStyle/>
          <a:p>
            <a:r>
              <a:rPr lang="en-SG" dirty="0">
                <a:latin typeface="Bodoni MT" panose="02070603080606020203" pitchFamily="18" charset="0"/>
              </a:rPr>
              <a:t>Without K-Fold</a:t>
            </a:r>
          </a:p>
        </p:txBody>
      </p:sp>
    </p:spTree>
    <p:extLst>
      <p:ext uri="{BB962C8B-B14F-4D97-AF65-F5344CB8AC3E}">
        <p14:creationId xmlns:p14="http://schemas.microsoft.com/office/powerpoint/2010/main" val="42100217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3075" name="Picture 3">
            <a:extLst>
              <a:ext uri="{FF2B5EF4-FFF2-40B4-BE49-F238E27FC236}">
                <a16:creationId xmlns:a16="http://schemas.microsoft.com/office/drawing/2014/main" id="{F8A503D5-C68F-4FFB-84B5-A49E059A7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456" t="59478" r="52063" b="5566"/>
          <a:stretch/>
        </p:blipFill>
        <p:spPr bwMode="auto">
          <a:xfrm>
            <a:off x="3350463" y="1464589"/>
            <a:ext cx="5491073" cy="392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99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6146" name="Picture 2">
            <a:extLst>
              <a:ext uri="{FF2B5EF4-FFF2-40B4-BE49-F238E27FC236}">
                <a16:creationId xmlns:a16="http://schemas.microsoft.com/office/drawing/2014/main" id="{3BBE741E-BF3B-4816-8377-2D24BDD5B1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98" t="30294" r="9805" b="46016"/>
          <a:stretch/>
        </p:blipFill>
        <p:spPr bwMode="auto">
          <a:xfrm>
            <a:off x="1001620" y="2497754"/>
            <a:ext cx="10188759" cy="155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18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387EC-F14C-49C2-906C-BF0D0B7DB523}"/>
              </a:ext>
            </a:extLst>
          </p:cNvPr>
          <p:cNvSpPr/>
          <p:nvPr/>
        </p:nvSpPr>
        <p:spPr>
          <a:xfrm rot="946896">
            <a:off x="-84524" y="-2422443"/>
            <a:ext cx="14278754" cy="588608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D2AF00"/>
              </a:solidFill>
            </a:endParaRPr>
          </a:p>
        </p:txBody>
      </p:sp>
      <p:sp>
        <p:nvSpPr>
          <p:cNvPr id="7" name="Title 1">
            <a:extLst>
              <a:ext uri="{FF2B5EF4-FFF2-40B4-BE49-F238E27FC236}">
                <a16:creationId xmlns:a16="http://schemas.microsoft.com/office/drawing/2014/main" id="{9FECFCCC-595D-4900-8EBB-E0F09623DE2F}"/>
              </a:ext>
            </a:extLst>
          </p:cNvPr>
          <p:cNvSpPr>
            <a:spLocks noGrp="1"/>
          </p:cNvSpPr>
          <p:nvPr>
            <p:ph type="title"/>
          </p:nvPr>
        </p:nvSpPr>
        <p:spPr>
          <a:xfrm>
            <a:off x="1330371" y="4491046"/>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13" name="Picture 12" descr="A close up of a stereo&#10;&#10;Description automatically generated">
            <a:extLst>
              <a:ext uri="{FF2B5EF4-FFF2-40B4-BE49-F238E27FC236}">
                <a16:creationId xmlns:a16="http://schemas.microsoft.com/office/drawing/2014/main" id="{706843BC-375C-453F-B27B-F99AD289C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362" y="2879888"/>
            <a:ext cx="6468533" cy="363779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450086E-DF16-4B46-AB95-FD4B1473B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457" y="1755317"/>
            <a:ext cx="7382142" cy="4150731"/>
          </a:xfrm>
          <a:prstGeom prst="rect">
            <a:avLst/>
          </a:prstGeom>
        </p:spPr>
      </p:pic>
      <p:pic>
        <p:nvPicPr>
          <p:cNvPr id="19" name="Picture 18" descr="A close up of a screen&#10;&#10;Description automatically generated">
            <a:extLst>
              <a:ext uri="{FF2B5EF4-FFF2-40B4-BE49-F238E27FC236}">
                <a16:creationId xmlns:a16="http://schemas.microsoft.com/office/drawing/2014/main" id="{E9BF5AC0-7DA2-476F-8D53-32CBCF6A6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837" y="872625"/>
            <a:ext cx="7382145" cy="4150732"/>
          </a:xfrm>
          <a:prstGeom prst="rect">
            <a:avLst/>
          </a:prstGeom>
        </p:spPr>
      </p:pic>
    </p:spTree>
    <p:extLst>
      <p:ext uri="{BB962C8B-B14F-4D97-AF65-F5344CB8AC3E}">
        <p14:creationId xmlns:p14="http://schemas.microsoft.com/office/powerpoint/2010/main" val="25859336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spTree>
    <p:extLst>
      <p:ext uri="{BB962C8B-B14F-4D97-AF65-F5344CB8AC3E}">
        <p14:creationId xmlns:p14="http://schemas.microsoft.com/office/powerpoint/2010/main" val="3902275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B282C5-ECEA-444D-8CBB-CB168D38F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66" y="770139"/>
            <a:ext cx="10589464" cy="5954101"/>
          </a:xfrm>
          <a:prstGeom prst="rect">
            <a:avLst/>
          </a:prstGeom>
        </p:spPr>
      </p:pic>
    </p:spTree>
    <p:extLst>
      <p:ext uri="{BB962C8B-B14F-4D97-AF65-F5344CB8AC3E}">
        <p14:creationId xmlns:p14="http://schemas.microsoft.com/office/powerpoint/2010/main" val="245557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B282C5-ECEA-444D-8CBB-CB168D38F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66" y="770139"/>
            <a:ext cx="10589464" cy="5954101"/>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1" y="758923"/>
            <a:ext cx="10422154" cy="5861249"/>
          </a:xfrm>
          <a:prstGeom prst="rect">
            <a:avLst/>
          </a:prstGeom>
        </p:spPr>
      </p:pic>
    </p:spTree>
    <p:extLst>
      <p:ext uri="{BB962C8B-B14F-4D97-AF65-F5344CB8AC3E}">
        <p14:creationId xmlns:p14="http://schemas.microsoft.com/office/powerpoint/2010/main" val="271297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rotWithShape="1">
          <a:blip r:embed="rId2">
            <a:extLst>
              <a:ext uri="{28A0092B-C50C-407E-A947-70E740481C1C}">
                <a14:useLocalDpi xmlns:a14="http://schemas.microsoft.com/office/drawing/2010/main" val="0"/>
              </a:ext>
            </a:extLst>
          </a:blip>
          <a:srcRect l="36523" r="36759"/>
          <a:stretch/>
        </p:blipFill>
        <p:spPr>
          <a:xfrm>
            <a:off x="6825247" y="885512"/>
            <a:ext cx="2829261" cy="5954102"/>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rotWithShape="1">
          <a:blip r:embed="rId3">
            <a:extLst>
              <a:ext uri="{28A0092B-C50C-407E-A947-70E740481C1C}">
                <a14:useLocalDpi xmlns:a14="http://schemas.microsoft.com/office/drawing/2010/main" val="0"/>
              </a:ext>
            </a:extLst>
          </a:blip>
          <a:srcRect l="35671" r="35665"/>
          <a:stretch/>
        </p:blipFill>
        <p:spPr>
          <a:xfrm>
            <a:off x="2292929" y="885512"/>
            <a:ext cx="2987480" cy="5861249"/>
          </a:xfrm>
          <a:prstGeom prst="rect">
            <a:avLst/>
          </a:prstGeom>
        </p:spPr>
      </p:pic>
      <p:pic>
        <p:nvPicPr>
          <p:cNvPr id="1026" name="Picture 2">
            <a:extLst>
              <a:ext uri="{FF2B5EF4-FFF2-40B4-BE49-F238E27FC236}">
                <a16:creationId xmlns:a16="http://schemas.microsoft.com/office/drawing/2014/main" id="{BB5E24CE-8078-49C3-9FD8-379B07B1CE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3" b="4531"/>
          <a:stretch/>
        </p:blipFill>
        <p:spPr bwMode="auto">
          <a:xfrm>
            <a:off x="2668198" y="1817990"/>
            <a:ext cx="2236941" cy="415449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F87056-E1F9-48F8-B57E-AE79D81843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15" b="4943"/>
          <a:stretch/>
        </p:blipFill>
        <p:spPr bwMode="auto">
          <a:xfrm>
            <a:off x="7113787" y="1861351"/>
            <a:ext cx="2262158" cy="400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25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rotWithShape="1">
          <a:blip r:embed="rId2">
            <a:extLst>
              <a:ext uri="{28A0092B-C50C-407E-A947-70E740481C1C}">
                <a14:useLocalDpi xmlns:a14="http://schemas.microsoft.com/office/drawing/2010/main" val="0"/>
              </a:ext>
            </a:extLst>
          </a:blip>
          <a:srcRect l="36523" r="36759"/>
          <a:stretch/>
        </p:blipFill>
        <p:spPr>
          <a:xfrm>
            <a:off x="6825247" y="885512"/>
            <a:ext cx="2829261" cy="5954102"/>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rotWithShape="1">
          <a:blip r:embed="rId3">
            <a:extLst>
              <a:ext uri="{28A0092B-C50C-407E-A947-70E740481C1C}">
                <a14:useLocalDpi xmlns:a14="http://schemas.microsoft.com/office/drawing/2010/main" val="0"/>
              </a:ext>
            </a:extLst>
          </a:blip>
          <a:srcRect l="35671" r="35665"/>
          <a:stretch/>
        </p:blipFill>
        <p:spPr>
          <a:xfrm>
            <a:off x="2292929" y="885512"/>
            <a:ext cx="2987480" cy="5861249"/>
          </a:xfrm>
          <a:prstGeom prst="rect">
            <a:avLst/>
          </a:prstGeom>
        </p:spPr>
      </p:pic>
      <p:pic>
        <p:nvPicPr>
          <p:cNvPr id="1028" name="Picture 4">
            <a:extLst>
              <a:ext uri="{FF2B5EF4-FFF2-40B4-BE49-F238E27FC236}">
                <a16:creationId xmlns:a16="http://schemas.microsoft.com/office/drawing/2014/main" id="{57F87056-E1F9-48F8-B57E-AE79D81843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15" b="4943"/>
          <a:stretch/>
        </p:blipFill>
        <p:spPr bwMode="auto">
          <a:xfrm>
            <a:off x="7113787" y="1861351"/>
            <a:ext cx="2262158" cy="4002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AF28FDB-5979-41A0-8ED4-7195D6546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152" y="1861351"/>
            <a:ext cx="2243492" cy="3916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C52BE5-364B-4616-852D-532BF75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787" y="1861351"/>
            <a:ext cx="2262158" cy="409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2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146" name="Picture 2">
            <a:extLst>
              <a:ext uri="{FF2B5EF4-FFF2-40B4-BE49-F238E27FC236}">
                <a16:creationId xmlns:a16="http://schemas.microsoft.com/office/drawing/2014/main" id="{9B7EA5E2-8DCD-4441-AA5E-2D50697F3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143" y="1737076"/>
            <a:ext cx="2292235" cy="399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0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604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3176181528"/>
      </p:ext>
    </p:extLst>
  </p:cSld>
  <p:clrMapOvr>
    <a:masterClrMapping/>
  </p:clrMapOvr>
  <p:transition>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4300194" cy="900907"/>
          </a:xfrm>
        </p:spPr>
        <p:txBody>
          <a:bodyPr>
            <a:normAutofit/>
          </a:bodyPr>
          <a:lstStyle/>
          <a:p>
            <a:r>
              <a:rPr lang="en-US" sz="4800" dirty="0">
                <a:latin typeface="Bodoni MT" panose="02070603080606020203" pitchFamily="18" charset="0"/>
              </a:rPr>
              <a:t>Problems Faced</a:t>
            </a:r>
            <a:endParaRPr lang="en-SG" sz="4800" dirty="0">
              <a:latin typeface="Bodoni MT" panose="02070603080606020203" pitchFamily="18" charset="0"/>
            </a:endParaRPr>
          </a:p>
        </p:txBody>
      </p:sp>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67AEAA86-FE9D-4406-AC2F-BC6DF5908D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0813" y="2498504"/>
            <a:ext cx="1860990" cy="1860990"/>
          </a:xfrm>
          <a:prstGeom prst="rect">
            <a:avLst/>
          </a:prstGeom>
        </p:spPr>
      </p:pic>
    </p:spTree>
    <p:extLst>
      <p:ext uri="{BB962C8B-B14F-4D97-AF65-F5344CB8AC3E}">
        <p14:creationId xmlns:p14="http://schemas.microsoft.com/office/powerpoint/2010/main" val="121370588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75" fill="hold">
                                          <p:stCondLst>
                                            <p:cond delay="0"/>
                                          </p:stCondLst>
                                        </p:cTn>
                                        <p:tgtEl>
                                          <p:spTgt spid="4"/>
                                        </p:tgtEl>
                                        <p:attrNameLst>
                                          <p:attrName>r</p:attrName>
                                        </p:attrNameLst>
                                      </p:cBhvr>
                                    </p:animRot>
                                    <p:animRot by="-240000">
                                      <p:cBhvr>
                                        <p:cTn id="7" dur="150" fill="hold">
                                          <p:stCondLst>
                                            <p:cond delay="150"/>
                                          </p:stCondLst>
                                        </p:cTn>
                                        <p:tgtEl>
                                          <p:spTgt spid="4"/>
                                        </p:tgtEl>
                                        <p:attrNameLst>
                                          <p:attrName>r</p:attrName>
                                        </p:attrNameLst>
                                      </p:cBhvr>
                                    </p:animRot>
                                    <p:animRot by="240000">
                                      <p:cBhvr>
                                        <p:cTn id="8" dur="150" fill="hold">
                                          <p:stCondLst>
                                            <p:cond delay="300"/>
                                          </p:stCondLst>
                                        </p:cTn>
                                        <p:tgtEl>
                                          <p:spTgt spid="4"/>
                                        </p:tgtEl>
                                        <p:attrNameLst>
                                          <p:attrName>r</p:attrName>
                                        </p:attrNameLst>
                                      </p:cBhvr>
                                    </p:animRot>
                                    <p:animRot by="-240000">
                                      <p:cBhvr>
                                        <p:cTn id="9" dur="150" fill="hold">
                                          <p:stCondLst>
                                            <p:cond delay="450"/>
                                          </p:stCondLst>
                                        </p:cTn>
                                        <p:tgtEl>
                                          <p:spTgt spid="4"/>
                                        </p:tgtEl>
                                        <p:attrNameLst>
                                          <p:attrName>r</p:attrName>
                                        </p:attrNameLst>
                                      </p:cBhvr>
                                    </p:animRot>
                                    <p:animRot by="120000">
                                      <p:cBhvr>
                                        <p:cTn id="10" dur="150" fill="hold">
                                          <p:stCondLst>
                                            <p:cond delay="6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D434A24-290F-4A41-881E-1838F7187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2105" y="2527915"/>
            <a:ext cx="1802169" cy="1802169"/>
          </a:xfrm>
          <a:prstGeom prst="rect">
            <a:avLst/>
          </a:prstGeom>
        </p:spPr>
      </p:pic>
      <p:pic>
        <p:nvPicPr>
          <p:cNvPr id="7" name="Graphic 6">
            <a:extLst>
              <a:ext uri="{FF2B5EF4-FFF2-40B4-BE49-F238E27FC236}">
                <a16:creationId xmlns:a16="http://schemas.microsoft.com/office/drawing/2014/main" id="{2A62C6D3-22D9-4909-9AFB-38D10508BC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4111" y="2005444"/>
            <a:ext cx="2847109" cy="2847109"/>
          </a:xfrm>
          <a:prstGeom prst="rect">
            <a:avLst/>
          </a:prstGeom>
        </p:spPr>
      </p:pic>
      <p:sp>
        <p:nvSpPr>
          <p:cNvPr id="6" name="Title 1">
            <a:extLst>
              <a:ext uri="{FF2B5EF4-FFF2-40B4-BE49-F238E27FC236}">
                <a16:creationId xmlns:a16="http://schemas.microsoft.com/office/drawing/2014/main" id="{EDC4D585-6AC5-4203-A296-4E68785B2DEC}"/>
              </a:ext>
            </a:extLst>
          </p:cNvPr>
          <p:cNvSpPr txBox="1">
            <a:spLocks/>
          </p:cNvSpPr>
          <p:nvPr/>
        </p:nvSpPr>
        <p:spPr>
          <a:xfrm>
            <a:off x="8151079" y="4852553"/>
            <a:ext cx="1873171" cy="10646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dirty="0">
                <a:latin typeface="Bodoni MT" panose="02070603080606020203" pitchFamily="18" charset="0"/>
              </a:rPr>
              <a:t>Hardware</a:t>
            </a:r>
          </a:p>
        </p:txBody>
      </p:sp>
      <p:sp>
        <p:nvSpPr>
          <p:cNvPr id="8" name="Title 1">
            <a:extLst>
              <a:ext uri="{FF2B5EF4-FFF2-40B4-BE49-F238E27FC236}">
                <a16:creationId xmlns:a16="http://schemas.microsoft.com/office/drawing/2014/main" id="{4E61C281-31FB-42E2-9648-F7540A924FB7}"/>
              </a:ext>
            </a:extLst>
          </p:cNvPr>
          <p:cNvSpPr txBox="1">
            <a:spLocks/>
          </p:cNvSpPr>
          <p:nvPr/>
        </p:nvSpPr>
        <p:spPr>
          <a:xfrm>
            <a:off x="2332059" y="4899642"/>
            <a:ext cx="1162259" cy="10646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dirty="0">
                <a:latin typeface="Bodoni MT" panose="02070603080606020203" pitchFamily="18" charset="0"/>
              </a:rPr>
              <a:t>Time</a:t>
            </a:r>
          </a:p>
        </p:txBody>
      </p:sp>
    </p:spTree>
    <p:extLst>
      <p:ext uri="{BB962C8B-B14F-4D97-AF65-F5344CB8AC3E}">
        <p14:creationId xmlns:p14="http://schemas.microsoft.com/office/powerpoint/2010/main" val="1454118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38B39-C67B-406F-887B-B191CB88F5E8}"/>
              </a:ext>
            </a:extLst>
          </p:cNvPr>
          <p:cNvSpPr>
            <a:spLocks noGrp="1"/>
          </p:cNvSpPr>
          <p:nvPr>
            <p:ph type="title"/>
          </p:nvPr>
        </p:nvSpPr>
        <p:spPr>
          <a:xfrm>
            <a:off x="4494642" y="2896688"/>
            <a:ext cx="3202716" cy="1064623"/>
          </a:xfrm>
        </p:spPr>
        <p:txBody>
          <a:bodyPr>
            <a:normAutofit fontScale="90000"/>
          </a:bodyPr>
          <a:lstStyle/>
          <a:p>
            <a:r>
              <a:rPr lang="en-SG" sz="4800" dirty="0">
                <a:latin typeface="Bodoni MT" panose="02070603080606020203" pitchFamily="18" charset="0"/>
              </a:rPr>
              <a:t>Thank You!</a:t>
            </a:r>
          </a:p>
        </p:txBody>
      </p:sp>
    </p:spTree>
    <p:extLst>
      <p:ext uri="{BB962C8B-B14F-4D97-AF65-F5344CB8AC3E}">
        <p14:creationId xmlns:p14="http://schemas.microsoft.com/office/powerpoint/2010/main" val="2754337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20729A-3C7E-4DE2-A6D4-03B9B8F2B43D}"/>
              </a:ext>
            </a:extLst>
          </p:cNvPr>
          <p:cNvSpPr>
            <a:spLocks noGrp="1"/>
          </p:cNvSpPr>
          <p:nvPr>
            <p:ph type="title"/>
          </p:nvPr>
        </p:nvSpPr>
        <p:spPr>
          <a:xfrm>
            <a:off x="5087315" y="2896688"/>
            <a:ext cx="2017369" cy="1064623"/>
          </a:xfrm>
        </p:spPr>
        <p:txBody>
          <a:bodyPr>
            <a:normAutofit/>
          </a:bodyPr>
          <a:lstStyle/>
          <a:p>
            <a:r>
              <a:rPr lang="en-SG" sz="4800" dirty="0">
                <a:latin typeface="Bodoni MT" panose="02070603080606020203" pitchFamily="18" charset="0"/>
              </a:rPr>
              <a:t>Q &amp; A</a:t>
            </a:r>
          </a:p>
        </p:txBody>
      </p:sp>
    </p:spTree>
    <p:extLst>
      <p:ext uri="{BB962C8B-B14F-4D97-AF65-F5344CB8AC3E}">
        <p14:creationId xmlns:p14="http://schemas.microsoft.com/office/powerpoint/2010/main" val="42618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a:t>
            </a:r>
            <a:r>
              <a:rPr lang="en-US" sz="3600" dirty="0">
                <a:solidFill>
                  <a:srgbClr val="FF0000"/>
                </a:solidFill>
                <a:latin typeface="Arial Nova Cond Light" panose="020B0306020202020204" pitchFamily="34" charset="0"/>
                <a:ea typeface="Yu Mincho" panose="02020400000000000000" pitchFamily="18" charset="-128"/>
              </a:rPr>
              <a:t>suicides in Singapore rose 10 per cent last year</a:t>
            </a:r>
            <a:r>
              <a:rPr lang="en-US" sz="3600" dirty="0">
                <a:solidFill>
                  <a:schemeClr val="bg1">
                    <a:lumMod val="65000"/>
                  </a:schemeClr>
                </a:solidFill>
                <a:latin typeface="Arial Nova Cond Light" panose="020B0306020202020204" pitchFamily="34" charset="0"/>
                <a:ea typeface="Yu Mincho" panose="02020400000000000000" pitchFamily="18" charset="-128"/>
              </a:rPr>
              <a:t>,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284200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a:t>
            </a:r>
            <a:r>
              <a:rPr lang="en-US" sz="3600" dirty="0">
                <a:solidFill>
                  <a:srgbClr val="FF0000"/>
                </a:solidFill>
                <a:latin typeface="Arial Nova Cond Light" panose="020B0306020202020204" pitchFamily="34" charset="0"/>
                <a:ea typeface="Yu Mincho" panose="02020400000000000000" pitchFamily="18" charset="-128"/>
              </a:rPr>
              <a:t>397 reported suicides in 2018</a:t>
            </a:r>
            <a:r>
              <a:rPr lang="en-US" sz="3600" dirty="0">
                <a:solidFill>
                  <a:schemeClr val="bg1">
                    <a:lumMod val="65000"/>
                  </a:schemeClr>
                </a:solidFill>
                <a:latin typeface="Arial Nova Cond Light" panose="020B0306020202020204" pitchFamily="34" charset="0"/>
                <a:ea typeface="Yu Mincho" panose="02020400000000000000" pitchFamily="18" charset="-128"/>
              </a:rPr>
              <a:t>, compared with </a:t>
            </a:r>
            <a:r>
              <a:rPr lang="en-US" sz="3600" dirty="0">
                <a:solidFill>
                  <a:srgbClr val="FF0000"/>
                </a:solidFill>
                <a:latin typeface="Arial Nova Cond Light" panose="020B0306020202020204" pitchFamily="34" charset="0"/>
                <a:ea typeface="Yu Mincho" panose="02020400000000000000" pitchFamily="18" charset="-128"/>
              </a:rPr>
              <a:t>361 the year before</a:t>
            </a:r>
            <a:r>
              <a:rPr lang="en-US" sz="3600" dirty="0">
                <a:solidFill>
                  <a:schemeClr val="bg1">
                    <a:lumMod val="65000"/>
                  </a:schemeClr>
                </a:solidFill>
                <a:latin typeface="Arial Nova Cond Light" panose="020B0306020202020204" pitchFamily="34" charset="0"/>
                <a:ea typeface="Yu Mincho" panose="02020400000000000000" pitchFamily="18" charset="-128"/>
              </a:rPr>
              <a:t>.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3095355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2767</TotalTime>
  <Words>962</Words>
  <Application>Microsoft Office PowerPoint</Application>
  <PresentationFormat>Widescreen</PresentationFormat>
  <Paragraphs>172</Paragraphs>
  <Slides>73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Nova Cond Light</vt:lpstr>
      <vt:lpstr>Bodoni MT</vt:lpstr>
      <vt:lpstr>Calibri</vt:lpstr>
      <vt:lpstr>Calibri Light</vt:lpstr>
      <vt:lpstr>Caros</vt:lpstr>
      <vt:lpstr>Office Theme</vt:lpstr>
      <vt:lpstr>Depression Detection with Speech Analysis (Mobile App)</vt:lpstr>
      <vt:lpstr>PowerPoint Presentation</vt:lpstr>
      <vt:lpstr>PowerPoint Presentation</vt:lpstr>
      <vt:lpstr>What is Depression</vt:lpstr>
      <vt:lpstr>PowerPoint Presentation</vt:lpstr>
      <vt:lpstr>PowerPoint Presentation</vt:lpstr>
      <vt:lpstr>PowerPoint Presentation</vt:lpstr>
      <vt:lpstr>PowerPoint Presentation</vt:lpstr>
      <vt:lpstr>PowerPoint Presentation</vt:lpstr>
      <vt:lpstr>PowerPoint Presentation</vt:lpstr>
      <vt:lpstr>Our Solution</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However, with this, our accuracy was </vt:lpstr>
      <vt:lpstr>Optimisation</vt:lpstr>
      <vt:lpstr>Optimisation</vt:lpstr>
      <vt:lpstr>Autoencoders</vt:lpstr>
      <vt:lpstr>Autoencoders</vt:lpstr>
      <vt:lpstr>Generative Adversarial Networks (GAN)</vt:lpstr>
      <vt:lpstr>Generative Adversarial Networks (GAN)</vt:lpstr>
      <vt:lpstr>Generative Adversarial Networks (GAN)</vt:lpstr>
      <vt:lpstr>Conditional Generative Adversarial Networks</vt:lpstr>
      <vt:lpstr>Spectral Gating</vt:lpstr>
      <vt:lpstr>Spectral Gating</vt:lpstr>
      <vt:lpstr>Spectral Gating</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Demonstration</vt:lpstr>
      <vt:lpstr>Demonstration</vt:lpstr>
      <vt:lpstr>Demonstration</vt:lpstr>
      <vt:lpstr>Demonstration</vt:lpstr>
      <vt:lpstr>Demonstration</vt:lpstr>
      <vt:lpstr>Demonstration</vt:lpstr>
      <vt:lpstr>Demonstration</vt:lpstr>
      <vt:lpstr>Problems Faced</vt:lpstr>
      <vt:lpstr>PowerPoint Presentation</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dc:title>
  <dc:creator>Tan Hong Ray /ES</dc:creator>
  <cp:lastModifiedBy>Tan Hong Ray /ES</cp:lastModifiedBy>
  <cp:revision>92</cp:revision>
  <dcterms:created xsi:type="dcterms:W3CDTF">2019-08-06T02:50:35Z</dcterms:created>
  <dcterms:modified xsi:type="dcterms:W3CDTF">2019-08-14T00:05:42Z</dcterms:modified>
</cp:coreProperties>
</file>